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0" r:id="rId19"/>
    <p:sldId id="271" r:id="rId20"/>
    <p:sldId id="272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14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aerial-photograph-of-a-new-modern-housing-developm_2026-05-12T05-23-25_image_DAS_0.jpg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1228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40080" y="731520"/>
            <a:ext cx="73152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48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California Housing</a:t>
            </a:r>
            <a:endParaRPr lang="en-US" sz="480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Equity Accelerator</a:t>
            </a:r>
            <a:endParaRPr lang="en-US" sz="4800"/>
          </a:p>
        </p:txBody>
      </p:sp>
      <p:sp>
        <p:nvSpPr>
          <p:cNvPr id="5" name="Text 2"/>
          <p:cNvSpPr/>
          <p:nvPr/>
        </p:nvSpPr>
        <p:spPr>
          <a:xfrm>
            <a:off x="640080" y="2743200"/>
            <a:ext cx="6400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County-by-County Housing Production &amp;</a:t>
            </a:r>
            <a:endParaRPr lang="en-US" sz="2000"/>
          </a:p>
          <a:p>
            <a:pPr marL="0" indent="0">
              <a:buNone/>
            </a:pPr>
            <a:r>
              <a:rPr lang="en-US" sz="2000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Equity Creation Pilot Program</a:t>
            </a:r>
            <a:endParaRPr lang="en-US" sz="2000"/>
          </a:p>
        </p:txBody>
      </p:sp>
      <p:sp>
        <p:nvSpPr>
          <p:cNvPr id="6" name="Shape 3"/>
          <p:cNvSpPr/>
          <p:nvPr/>
        </p:nvSpPr>
        <p:spPr>
          <a:xfrm>
            <a:off x="457200" y="3977640"/>
            <a:ext cx="4114800" cy="502920"/>
          </a:xfrm>
          <a:prstGeom prst="rect">
            <a:avLst/>
          </a:prstGeom>
          <a:solidFill>
            <a:srgbClr val="0A1228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0080" y="40233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 Non-profit Community Catalyst</a:t>
            </a:r>
            <a:endParaRPr 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Conventional Market Participation</a:t>
            </a:r>
            <a:endParaRPr lang="en-US" sz="3400"/>
          </a:p>
        </p:txBody>
      </p:sp>
      <p:sp>
        <p:nvSpPr>
          <p:cNvPr id="4" name="Text 2"/>
          <p:cNvSpPr/>
          <p:nvPr/>
        </p:nvSpPr>
        <p:spPr>
          <a:xfrm>
            <a:off x="640080" y="105156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Lowering the actual cost of housing production improves project feasibility across nearly every segment of the housing market.</a:t>
            </a:r>
            <a:endParaRPr lang="en-US" sz="1600"/>
          </a:p>
        </p:txBody>
      </p:sp>
      <p:sp>
        <p:nvSpPr>
          <p:cNvPr id="5" name="Shape 3"/>
          <p:cNvSpPr/>
          <p:nvPr/>
        </p:nvSpPr>
        <p:spPr>
          <a:xfrm>
            <a:off x="640080" y="1691640"/>
            <a:ext cx="3749040" cy="292608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87452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Designed to Attract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914400" y="2286000"/>
            <a:ext cx="32004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High-income real estate professionals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equity groups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Developers &amp; investors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Mortgage &amp; construction finance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nonprofits &amp; community developers</a:t>
            </a:r>
            <a:endParaRPr lang="en-US" sz="1400"/>
          </a:p>
        </p:txBody>
      </p:sp>
      <p:sp>
        <p:nvSpPr>
          <p:cNvPr id="8" name="Shape 6"/>
          <p:cNvSpPr/>
          <p:nvPr/>
        </p:nvSpPr>
        <p:spPr>
          <a:xfrm>
            <a:off x="4754880" y="1691640"/>
            <a:ext cx="3749040" cy="292608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0" y="187452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Target Development Types</a:t>
            </a:r>
            <a:endParaRPr lang="en-US" sz="1600"/>
          </a:p>
        </p:txBody>
      </p:sp>
      <p:sp>
        <p:nvSpPr>
          <p:cNvPr id="10" name="Text 8"/>
          <p:cNvSpPr/>
          <p:nvPr/>
        </p:nvSpPr>
        <p:spPr>
          <a:xfrm>
            <a:off x="5029200" y="2286000"/>
            <a:ext cx="32004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Single-family starter homes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housing developments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Duplex &amp; small multifamily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Scattered-site housing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Rural infill housing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Mixed-income developments</a:t>
            </a:r>
            <a:endParaRPr 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Financing New Manufactured Home Construction</a:t>
            </a:r>
            <a:endParaRPr lang="en-US" sz="300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mechanism framed as an opportunity — not an obstacle.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640080" y="1463040"/>
            <a:ext cx="2514600" cy="333756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9164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1488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FHA One-Time Close</a:t>
            </a:r>
            <a:endParaRPr lang="en-US" sz="1500"/>
          </a:p>
        </p:txBody>
      </p:sp>
      <p:sp>
        <p:nvSpPr>
          <p:cNvPr id="7" name="Text 4"/>
          <p:cNvSpPr/>
          <p:nvPr/>
        </p:nvSpPr>
        <p:spPr>
          <a:xfrm>
            <a:off x="914400" y="26060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580+ credit</a:t>
            </a:r>
            <a:endParaRPr lang="en-US" sz="1300"/>
          </a:p>
        </p:txBody>
      </p:sp>
      <p:sp>
        <p:nvSpPr>
          <p:cNvPr id="8" name="Text 5"/>
          <p:cNvSpPr/>
          <p:nvPr/>
        </p:nvSpPr>
        <p:spPr>
          <a:xfrm>
            <a:off x="914400" y="2852928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3.5% down</a:t>
            </a:r>
            <a:endParaRPr lang="en-US" sz="1300"/>
          </a:p>
        </p:txBody>
      </p:sp>
      <p:sp>
        <p:nvSpPr>
          <p:cNvPr id="9" name="Text 6"/>
          <p:cNvSpPr/>
          <p:nvPr/>
        </p:nvSpPr>
        <p:spPr>
          <a:xfrm>
            <a:off x="914400" y="3200400"/>
            <a:ext cx="1965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accessible path for buyers with income but limited cash reserves. Single-close loan with land flexibility.</a:t>
            </a:r>
            <a:endParaRPr lang="en-US" sz="1200"/>
          </a:p>
        </p:txBody>
      </p:sp>
      <p:sp>
        <p:nvSpPr>
          <p:cNvPr id="10" name="Shape 7"/>
          <p:cNvSpPr/>
          <p:nvPr/>
        </p:nvSpPr>
        <p:spPr>
          <a:xfrm>
            <a:off x="3429000" y="1463040"/>
            <a:ext cx="2514600" cy="333756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20" y="1691640"/>
            <a:ext cx="365760" cy="3657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703320" y="21488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 Construction-to-Permanent</a:t>
            </a:r>
            <a:endParaRPr lang="en-US" sz="1500"/>
          </a:p>
        </p:txBody>
      </p:sp>
      <p:sp>
        <p:nvSpPr>
          <p:cNvPr id="13" name="Text 9"/>
          <p:cNvSpPr/>
          <p:nvPr/>
        </p:nvSpPr>
        <p:spPr>
          <a:xfrm>
            <a:off x="3703320" y="26060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580–620 typical</a:t>
            </a:r>
            <a:endParaRPr lang="en-US" sz="1300"/>
          </a:p>
        </p:txBody>
      </p:sp>
      <p:sp>
        <p:nvSpPr>
          <p:cNvPr id="14" name="Text 10"/>
          <p:cNvSpPr/>
          <p:nvPr/>
        </p:nvSpPr>
        <p:spPr>
          <a:xfrm>
            <a:off x="3703320" y="2852928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0% down</a:t>
            </a:r>
            <a:endParaRPr lang="en-US" sz="1300"/>
          </a:p>
        </p:txBody>
      </p:sp>
      <p:sp>
        <p:nvSpPr>
          <p:cNvPr id="15" name="Text 11"/>
          <p:cNvSpPr/>
          <p:nvPr/>
        </p:nvSpPr>
        <p:spPr>
          <a:xfrm>
            <a:off x="3703320" y="3200400"/>
            <a:ext cx="1965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only true zero-down construction loan in America. No PMI and some of the lowest rates in the market.</a:t>
            </a:r>
            <a:endParaRPr lang="en-US" sz="1200"/>
          </a:p>
        </p:txBody>
      </p:sp>
      <p:sp>
        <p:nvSpPr>
          <p:cNvPr id="16" name="Shape 12"/>
          <p:cNvSpPr/>
          <p:nvPr/>
        </p:nvSpPr>
        <p:spPr>
          <a:xfrm>
            <a:off x="6217920" y="1463040"/>
            <a:ext cx="2514600" cy="333756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1691640"/>
            <a:ext cx="365760" cy="36576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492240" y="21488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USDA Single-Close (502)</a:t>
            </a:r>
            <a:endParaRPr lang="en-US" sz="1500"/>
          </a:p>
        </p:txBody>
      </p:sp>
      <p:sp>
        <p:nvSpPr>
          <p:cNvPr id="19" name="Text 14"/>
          <p:cNvSpPr/>
          <p:nvPr/>
        </p:nvSpPr>
        <p:spPr>
          <a:xfrm>
            <a:off x="6492240" y="26060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640+ for auto-approval</a:t>
            </a:r>
            <a:endParaRPr lang="en-US" sz="1300"/>
          </a:p>
        </p:txBody>
      </p:sp>
      <p:sp>
        <p:nvSpPr>
          <p:cNvPr id="20" name="Text 15"/>
          <p:cNvSpPr/>
          <p:nvPr/>
        </p:nvSpPr>
        <p:spPr>
          <a:xfrm>
            <a:off x="6492240" y="2852928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0% down</a:t>
            </a:r>
            <a:endParaRPr lang="en-US" sz="1300"/>
          </a:p>
        </p:txBody>
      </p:sp>
      <p:sp>
        <p:nvSpPr>
          <p:cNvPr id="21" name="Text 16"/>
          <p:cNvSpPr/>
          <p:nvPr/>
        </p:nvSpPr>
        <p:spPr>
          <a:xfrm>
            <a:off x="6492240" y="3200400"/>
            <a:ext cx="1965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Zero-down construction financing for rural areas with subsidized interest rates. Perfect for manufactured homes.</a:t>
            </a:r>
            <a:endParaRPr 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Conventional &amp; Investor Financing</a:t>
            </a:r>
            <a:endParaRPr lang="en-US" sz="320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Options for well-qualified borrowers, investors, and high-net-worth participants.</a:t>
            </a:r>
            <a:endParaRPr lang="en-US" sz="1500"/>
          </a:p>
        </p:txBody>
      </p:sp>
      <p:sp>
        <p:nvSpPr>
          <p:cNvPr id="5" name="Shape 3"/>
          <p:cNvSpPr/>
          <p:nvPr/>
        </p:nvSpPr>
        <p:spPr>
          <a:xfrm>
            <a:off x="640080" y="1280160"/>
            <a:ext cx="3749040" cy="374904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08760"/>
            <a:ext cx="365760" cy="3657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150876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Conventional (Fannie / Freddie)</a:t>
            </a:r>
            <a:endParaRPr lang="en-US" sz="1500"/>
          </a:p>
        </p:txBody>
      </p:sp>
      <p:sp>
        <p:nvSpPr>
          <p:cNvPr id="8" name="Text 5"/>
          <p:cNvSpPr/>
          <p:nvPr/>
        </p:nvSpPr>
        <p:spPr>
          <a:xfrm>
            <a:off x="914400" y="2011680"/>
            <a:ext cx="32004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Score: </a:t>
            </a: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620+, prime pricing at 700+</a:t>
            </a:r>
            <a:endParaRPr lang="en-US" sz="1300"/>
          </a:p>
          <a:p>
            <a:pPr marL="0" indent="0">
              <a:spcAft>
                <a:spcPts val="400"/>
              </a:spcAft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 Payment: </a:t>
            </a: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5–20% depending on profile</a:t>
            </a:r>
            <a:endParaRPr lang="en-US" sz="1300"/>
          </a:p>
          <a:p>
            <a:pPr marL="0" indent="0">
              <a:spcAft>
                <a:spcPts val="400"/>
              </a:spcAft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Loan Limits: </a:t>
            </a: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than FHA for larger projects</a:t>
            </a:r>
            <a:endParaRPr lang="en-US" sz="1300"/>
          </a:p>
          <a:p>
            <a:pPr marL="0" indent="0">
              <a:spcAft>
                <a:spcPts val="400"/>
              </a:spcAft>
              <a:buNone/>
            </a:pPr>
            <a:r>
              <a:rPr lang="en-US" sz="1300" i="1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pricing and lowest lifetime cost of ownership for well-qualified borrowers with strong credit and assets.</a:t>
            </a:r>
            <a:endParaRPr lang="en-US" sz="1300"/>
          </a:p>
        </p:txBody>
      </p:sp>
      <p:sp>
        <p:nvSpPr>
          <p:cNvPr id="9" name="Shape 6"/>
          <p:cNvSpPr/>
          <p:nvPr/>
        </p:nvSpPr>
        <p:spPr>
          <a:xfrm>
            <a:off x="4754880" y="1280160"/>
            <a:ext cx="3749040" cy="374904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08760"/>
            <a:ext cx="365760" cy="36576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86400" y="150876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Investor &amp; High-Net-Worth Options</a:t>
            </a:r>
            <a:endParaRPr lang="en-US" sz="1500"/>
          </a:p>
        </p:txBody>
      </p:sp>
      <p:sp>
        <p:nvSpPr>
          <p:cNvPr id="12" name="Text 8"/>
          <p:cNvSpPr/>
          <p:nvPr/>
        </p:nvSpPr>
        <p:spPr>
          <a:xfrm>
            <a:off x="5029200" y="20116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DSCR Construction Loans</a:t>
            </a:r>
            <a:endParaRPr lang="en-US" sz="1300"/>
          </a:p>
        </p:txBody>
      </p:sp>
      <p:sp>
        <p:nvSpPr>
          <p:cNvPr id="13" name="Text 9"/>
          <p:cNvSpPr/>
          <p:nvPr/>
        </p:nvSpPr>
        <p:spPr>
          <a:xfrm>
            <a:off x="5029200" y="224028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 on rental income, not personal income</a:t>
            </a:r>
            <a:endParaRPr lang="en-US" sz="1200"/>
          </a:p>
        </p:txBody>
      </p:sp>
      <p:sp>
        <p:nvSpPr>
          <p:cNvPr id="14" name="Text 10"/>
          <p:cNvSpPr/>
          <p:nvPr/>
        </p:nvSpPr>
        <p:spPr>
          <a:xfrm>
            <a:off x="5029200" y="26974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Portfolio Bank Loans</a:t>
            </a:r>
            <a:endParaRPr lang="en-US" sz="1300"/>
          </a:p>
        </p:txBody>
      </p:sp>
      <p:sp>
        <p:nvSpPr>
          <p:cNvPr id="15" name="Text 11"/>
          <p:cNvSpPr/>
          <p:nvPr/>
        </p:nvSpPr>
        <p:spPr>
          <a:xfrm>
            <a:off x="5029200" y="292608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Relationship-based, flexible terms and custom draws</a:t>
            </a:r>
            <a:endParaRPr lang="en-US" sz="1200"/>
          </a:p>
        </p:txBody>
      </p:sp>
      <p:sp>
        <p:nvSpPr>
          <p:cNvPr id="16" name="Text 12"/>
          <p:cNvSpPr/>
          <p:nvPr/>
        </p:nvSpPr>
        <p:spPr>
          <a:xfrm>
            <a:off x="5029200" y="33832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HELOC-Backed Construction</a:t>
            </a:r>
            <a:endParaRPr lang="en-US" sz="1300"/>
          </a:p>
        </p:txBody>
      </p:sp>
      <p:sp>
        <p:nvSpPr>
          <p:cNvPr id="17" name="Text 13"/>
          <p:cNvSpPr/>
          <p:nvPr/>
        </p:nvSpPr>
        <p:spPr>
          <a:xfrm>
            <a:off x="5029200" y="361188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equity from another property, close in days</a:t>
            </a:r>
            <a:endParaRPr lang="en-US" sz="1200"/>
          </a:p>
        </p:txBody>
      </p:sp>
      <p:sp>
        <p:nvSpPr>
          <p:cNvPr id="18" name="Text 14"/>
          <p:cNvSpPr/>
          <p:nvPr/>
        </p:nvSpPr>
        <p:spPr>
          <a:xfrm>
            <a:off x="5029200" y="40690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+ Refinance Strategy</a:t>
            </a:r>
            <a:endParaRPr lang="en-US" sz="1300"/>
          </a:p>
        </p:txBody>
      </p:sp>
      <p:sp>
        <p:nvSpPr>
          <p:cNvPr id="19" name="Text 15"/>
          <p:cNvSpPr/>
          <p:nvPr/>
        </p:nvSpPr>
        <p:spPr>
          <a:xfrm>
            <a:off x="5029200" y="429768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with cash, then refi into FHA/VA/Conventional</a:t>
            </a:r>
            <a:endParaRPr 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Alternative Financing Paths</a:t>
            </a:r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640080" y="9144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Speed, simplicity, and flexibility for borrowers who need non-traditional solutions.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640080" y="1508760"/>
            <a:ext cx="374904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3736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71600" y="173736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Chattel Loans</a:t>
            </a:r>
            <a:endParaRPr lang="en-US" sz="1700"/>
          </a:p>
        </p:txBody>
      </p:sp>
      <p:sp>
        <p:nvSpPr>
          <p:cNvPr id="7" name="Text 4"/>
          <p:cNvSpPr/>
          <p:nvPr/>
        </p:nvSpPr>
        <p:spPr>
          <a:xfrm>
            <a:off x="914400" y="2240280"/>
            <a:ext cx="32004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Score: </a:t>
            </a: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600+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 Payment: </a:t>
            </a: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5–20%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Fastest approvals and lowest documentation requirements. Perfect for buyers who want speed, simplicity, or who are placing a home on leased land.</a:t>
            </a:r>
            <a:endParaRPr lang="en-US" sz="1400"/>
          </a:p>
        </p:txBody>
      </p:sp>
      <p:sp>
        <p:nvSpPr>
          <p:cNvPr id="8" name="Shape 5"/>
          <p:cNvSpPr/>
          <p:nvPr/>
        </p:nvSpPr>
        <p:spPr>
          <a:xfrm>
            <a:off x="4754880" y="1508760"/>
            <a:ext cx="374904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737360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86400" y="173736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Private &amp; Hard Money</a:t>
            </a:r>
            <a:endParaRPr lang="en-US" sz="1700"/>
          </a:p>
        </p:txBody>
      </p:sp>
      <p:sp>
        <p:nvSpPr>
          <p:cNvPr id="11" name="Text 7"/>
          <p:cNvSpPr/>
          <p:nvPr/>
        </p:nvSpPr>
        <p:spPr>
          <a:xfrm>
            <a:off x="5029200" y="2240280"/>
            <a:ext cx="32004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Score: </a:t>
            </a: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the main factor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4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 Payment: </a:t>
            </a: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Typically 20–30%, negotiable</a:t>
            </a:r>
            <a:endParaRPr lang="en-US" sz="1400"/>
          </a:p>
          <a:p>
            <a:pPr marL="0" indent="0">
              <a:spcAft>
                <a:spcPts val="400"/>
              </a:spcAft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 red tape. Ideal for land-rich, cash-poor borrowers or those needing immediate starts. Maximum flexibility and control.</a:t>
            </a:r>
            <a:endParaRPr 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Financing at a Glance</a:t>
            </a:r>
            <a:endParaRPr lang="en-US" sz="3400"/>
          </a:p>
        </p:txBody>
      </p:sp>
      <p:sp>
        <p:nvSpPr>
          <p:cNvPr id="3" name="Text 1"/>
          <p:cNvSpPr/>
          <p:nvPr/>
        </p:nvSpPr>
        <p:spPr>
          <a:xfrm>
            <a:off x="640080" y="68580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path is an opportunity to build.</a:t>
            </a:r>
            <a:endParaRPr lang="en-US" sz="160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96598"/>
              </p:ext>
            </p:extLst>
          </p:nvPr>
        </p:nvGraphicFramePr>
        <p:xfrm>
          <a:off x="457200" y="1143000"/>
          <a:ext cx="8229600" cy="383864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>
                          <a:solidFill>
                            <a:srgbClr val="0F1B3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Program</a:t>
                      </a:r>
                      <a:endParaRPr lang="en-US" sz="15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>
                          <a:solidFill>
                            <a:srgbClr val="0F1B3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Min. Credit</a:t>
                      </a:r>
                      <a:endParaRPr lang="en-US" sz="15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>
                          <a:solidFill>
                            <a:srgbClr val="0F1B3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Down Payment</a:t>
                      </a:r>
                      <a:endParaRPr lang="en-US" sz="15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>
                          <a:solidFill>
                            <a:srgbClr val="0F1B3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Best For</a:t>
                      </a:r>
                      <a:endParaRPr lang="en-US" sz="15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FHA One-Time Close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580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C9A8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3.5%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Buyers with income but limited savings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 Construction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580–620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C9A8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0%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Veterans — zero down, no PMI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USDA 502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640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C9A8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0%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Rural borrowers with subsidized rates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Conventional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620+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C9A8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5–20%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Strong credit, lowest lifetime cost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DSCR / Portfolio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Varies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Varies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Investors and high-net-worth borrowers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Chattel Loans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600+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C9A8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5–20%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Speed and simplicity, leased land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B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Private / Hard Money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Flexible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>
                          <a:solidFill>
                            <a:srgbClr val="C9A8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20–30%</a:t>
                      </a:r>
                      <a:endParaRPr lang="en-US" sz="14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>
                          <a:solidFill>
                            <a:srgbClr val="D4DAE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Land-rich borrowers, immediate starts</a:t>
                      </a:r>
                      <a:endParaRPr lang="en-US" sz="135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640080" y="182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Multigenerational Shared-Equity Homeownership</a:t>
            </a:r>
            <a:endParaRPr lang="en-US" sz="2800"/>
          </a:p>
        </p:txBody>
      </p:sp>
      <p:sp>
        <p:nvSpPr>
          <p:cNvPr id="3" name="Subtitle"/>
          <p:cNvSpPr/>
          <p:nvPr/>
        </p:nvSpPr>
        <p:spPr>
          <a:xfrm>
            <a:off x="640080" y="868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homes, one parcel, shared ownership — an FHA-compliant pathway for families who are stronger together.</a:t>
            </a:r>
            <a:endParaRPr lang="en-US" sz="1500"/>
          </a:p>
        </p:txBody>
      </p:sp>
      <p:sp>
        <p:nvSpPr>
          <p:cNvPr id="4" name="Left Content"/>
          <p:cNvSpPr/>
          <p:nvPr/>
        </p:nvSpPr>
        <p:spPr>
          <a:xfrm>
            <a:off x="640080" y="1371600"/>
            <a:ext cx="411480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Core Concept</a:t>
            </a:r>
            <a:endParaRPr lang="en-US" sz="1600"/>
          </a:p>
          <a:p>
            <a:pPr marL="0" indent="0">
              <a:spcAft>
                <a:spcPts val="1000"/>
              </a:spcAft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program enables two manufactured homes to be placed on a single parcel from the start of development. One home is permitted as the primary residence; the second as an Accessory Dwelling Unit (ADU).</a:t>
            </a:r>
            <a:endParaRPr lang="en-US" sz="1300"/>
          </a:p>
          <a:p>
            <a:pPr marL="0" indent="0">
              <a:spcAft>
                <a:spcPts val="1000"/>
              </a:spcAft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households share ownership as tenants in common, creating a co-ownership structure that reduces individual financial burden while allowing both families to build equity over time.</a:t>
            </a:r>
            <a:endParaRPr lang="en-US" sz="1300"/>
          </a:p>
          <a:p>
            <a:pPr marL="0" indent="0">
              <a:spcAft>
                <a:spcPts val="800"/>
              </a:spcAft>
              <a:buNone/>
            </a:pPr>
            <a:r>
              <a:rPr lang="en-US" sz="1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Integrated Planning Advantage</a:t>
            </a:r>
            <a:endParaRPr lang="en-US" sz="1600"/>
          </a:p>
          <a:p>
            <a:pPr marL="0" indent="0"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adding an ADU later — requiring new permits and costly retrofits — the program designs land, utilities, and site layout for both homes from the beginning, significantly reducing total development costs.</a:t>
            </a:r>
            <a:endParaRPr lang="en-US" sz="1300"/>
          </a:p>
        </p:txBody>
      </p:sp>
      <p:sp>
        <p:nvSpPr>
          <p:cNvPr id="5" name="Right Card BG"/>
          <p:cNvSpPr/>
          <p:nvPr/>
        </p:nvSpPr>
        <p:spPr>
          <a:xfrm>
            <a:off x="5029200" y="1371600"/>
            <a:ext cx="3749040" cy="34747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Right Card Title"/>
          <p:cNvSpPr/>
          <p:nvPr/>
        </p:nvSpPr>
        <p:spPr>
          <a:xfrm>
            <a:off x="5303520" y="155448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FHA Compliance Requirements</a:t>
            </a:r>
            <a:endParaRPr lang="en-US" sz="1600"/>
          </a:p>
        </p:txBody>
      </p:sp>
      <p:sp>
        <p:nvSpPr>
          <p:cNvPr id="7" name="Right Card Content"/>
          <p:cNvSpPr/>
          <p:nvPr/>
        </p:nvSpPr>
        <p:spPr>
          <a:xfrm>
            <a:off x="5303520" y="2011680"/>
            <a:ext cx="32004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 foundation required for all manufactured homes</a:t>
            </a:r>
            <a:endParaRPr lang="en-US" sz="13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HUD certification labels on all factory-built units</a:t>
            </a:r>
            <a:endParaRPr lang="en-US" sz="13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Primary-residence occupancy requirement met</a:t>
            </a:r>
            <a:endParaRPr lang="en-US" sz="13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Compliant site utilities and road access</a:t>
            </a:r>
            <a:endParaRPr lang="en-US" sz="13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ADU permitted under local zoning alongside primary residence</a:t>
            </a:r>
            <a:endParaRPr lang="en-US" sz="13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Tenants-in-common co-ownership structure fully documented</a:t>
            </a:r>
            <a:endParaRPr lang="en-US"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ld Bar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/>
          <p:cNvSpPr/>
          <p:nvPr/>
        </p:nvSpPr>
        <p:spPr>
          <a:xfrm>
            <a:off x="64008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Benefits for Participating Families</a:t>
            </a:r>
            <a:endParaRPr lang="en-US" sz="3200"/>
          </a:p>
        </p:txBody>
      </p:sp>
      <p:sp>
        <p:nvSpPr>
          <p:cNvPr id="4" name="Subtitle"/>
          <p:cNvSpPr/>
          <p:nvPr/>
        </p:nvSpPr>
        <p:spPr>
          <a:xfrm>
            <a:off x="640080" y="868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stability and affordability through shared responsibility and multigenerational support.</a:t>
            </a:r>
            <a:endParaRPr lang="en-US" sz="1500"/>
          </a:p>
        </p:txBody>
      </p:sp>
      <p:sp>
        <p:nvSpPr>
          <p:cNvPr id="5" name="Left Card BG"/>
          <p:cNvSpPr/>
          <p:nvPr/>
        </p:nvSpPr>
        <p:spPr>
          <a:xfrm>
            <a:off x="640080" y="1371600"/>
            <a:ext cx="3931920" cy="347472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Left Card Title"/>
          <p:cNvSpPr/>
          <p:nvPr/>
        </p:nvSpPr>
        <p:spPr>
          <a:xfrm>
            <a:off x="914400" y="155448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Family &amp; Financial Benefits</a:t>
            </a:r>
            <a:endParaRPr lang="en-US" sz="1700"/>
          </a:p>
        </p:txBody>
      </p:sp>
      <p:sp>
        <p:nvSpPr>
          <p:cNvPr id="7" name="Left Card Content"/>
          <p:cNvSpPr/>
          <p:nvPr/>
        </p:nvSpPr>
        <p:spPr>
          <a:xfrm>
            <a:off x="914400" y="2011680"/>
            <a:ext cx="33832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overall cost of living through shared mortgage responsibility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infrastructure expenses by building both homes simultaneously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Multigenerational support including shared childcare, household duties, and daily living assistance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Equity growth for both families as the property appreciates over time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Greater stability and community connection through long-term homeownership</a:t>
            </a:r>
            <a:endParaRPr lang="en-US" sz="1300"/>
          </a:p>
        </p:txBody>
      </p:sp>
      <p:sp>
        <p:nvSpPr>
          <p:cNvPr id="8" name="Right Card BG"/>
          <p:cNvSpPr/>
          <p:nvPr/>
        </p:nvSpPr>
        <p:spPr>
          <a:xfrm>
            <a:off x="4846320" y="1371600"/>
            <a:ext cx="3931920" cy="3474720"/>
          </a:xfrm>
          <a:prstGeom prst="rect">
            <a:avLst/>
          </a:prstGeom>
          <a:solidFill>
            <a:srgbClr val="0F1B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Right Card Title"/>
          <p:cNvSpPr/>
          <p:nvPr/>
        </p:nvSpPr>
        <p:spPr>
          <a:xfrm>
            <a:off x="5120640" y="155448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Purpose &amp; Impact</a:t>
            </a:r>
            <a:endParaRPr lang="en-US" sz="1700"/>
          </a:p>
        </p:txBody>
      </p:sp>
      <p:sp>
        <p:nvSpPr>
          <p:cNvPr id="10" name="Right Card Content"/>
          <p:cNvSpPr/>
          <p:nvPr/>
        </p:nvSpPr>
        <p:spPr>
          <a:xfrm>
            <a:off x="5120640" y="2011680"/>
            <a:ext cx="33832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program provides a structured, FHA-compliant pathway for families who might not qualify for homeownership on their own.</a:t>
            </a:r>
            <a:endParaRPr lang="en-US" sz="1300"/>
          </a:p>
          <a:p>
            <a:pPr marL="0" indent="0">
              <a:spcAft>
                <a:spcPts val="800"/>
              </a:spcAft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combining shared equity, multi-unit planning, and accessible financing, it creates a sustainable model for affordable, multigenerational living and long-term financial stability.</a:t>
            </a:r>
            <a:endParaRPr lang="en-US" sz="1300"/>
          </a:p>
          <a:p>
            <a:pPr marL="0" indent="0"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borrowers working together can achieve homeownership that would be out of reach individually — lowering costs and building equity as a family unit.</a:t>
            </a:r>
            <a:endParaRPr lang="en-US"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640080" y="182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FHA One-Time Close for Co-Ownership</a:t>
            </a:r>
            <a:endParaRPr lang="en-US" sz="2800"/>
          </a:p>
        </p:txBody>
      </p:sp>
      <p:sp>
        <p:nvSpPr>
          <p:cNvPr id="3" name="Subtitle"/>
          <p:cNvSpPr/>
          <p:nvPr/>
        </p:nvSpPr>
        <p:spPr>
          <a:xfrm>
            <a:off x="640080" y="868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E8D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purchase, construction, and permanent mortgage combined into a single loan process.</a:t>
            </a:r>
            <a:endParaRPr lang="en-US" sz="1500"/>
          </a:p>
        </p:txBody>
      </p:sp>
      <p:sp>
        <p:nvSpPr>
          <p:cNvPr id="4" name="Left Card BG"/>
          <p:cNvSpPr/>
          <p:nvPr/>
        </p:nvSpPr>
        <p:spPr>
          <a:xfrm>
            <a:off x="640080" y="1371600"/>
            <a:ext cx="3931920" cy="34747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Left Card Title"/>
          <p:cNvSpPr/>
          <p:nvPr/>
        </p:nvSpPr>
        <p:spPr>
          <a:xfrm>
            <a:off x="914400" y="155448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It Works</a:t>
            </a:r>
            <a:endParaRPr lang="en-US" sz="1600"/>
          </a:p>
        </p:txBody>
      </p:sp>
      <p:sp>
        <p:nvSpPr>
          <p:cNvPr id="6" name="Left Card Content"/>
          <p:cNvSpPr/>
          <p:nvPr/>
        </p:nvSpPr>
        <p:spPr>
          <a:xfrm>
            <a:off x="914400" y="2011680"/>
            <a:ext cx="33832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FHA One-Time Close (All-in-One) Construction Loan combines land purchase, construction financing, and permanent mortgage into a single loan.</a:t>
            </a:r>
            <a:endParaRPr lang="en-US" sz="1300"/>
          </a:p>
          <a:p>
            <a:pPr marL="0" indent="0">
              <a:spcAft>
                <a:spcPts val="800"/>
              </a:spcAft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eliminates the need for multiple loan approvals or refinancing after construction. Multiple borrowers can qualify together, combining income to meet FHA requirements.</a:t>
            </a:r>
            <a:endParaRPr lang="en-US" sz="1300"/>
          </a:p>
          <a:p>
            <a:pPr marL="0" indent="0"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Recent FHA updates now support multigenerational and multi-borrower arrangements, making this structure increasingly accessible for co-ownership models.</a:t>
            </a:r>
            <a:endParaRPr lang="en-US" sz="1300"/>
          </a:p>
        </p:txBody>
      </p:sp>
      <p:sp>
        <p:nvSpPr>
          <p:cNvPr id="7" name="Right Card BG"/>
          <p:cNvSpPr/>
          <p:nvPr/>
        </p:nvSpPr>
        <p:spPr>
          <a:xfrm>
            <a:off x="4846320" y="1371600"/>
            <a:ext cx="3931920" cy="34747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Right Card Title"/>
          <p:cNvSpPr/>
          <p:nvPr/>
        </p:nvSpPr>
        <p:spPr>
          <a:xfrm>
            <a:off x="5120640" y="155448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Advantages</a:t>
            </a:r>
            <a:endParaRPr lang="en-US" sz="1600"/>
          </a:p>
        </p:txBody>
      </p:sp>
      <p:sp>
        <p:nvSpPr>
          <p:cNvPr id="9" name="Right Card Content"/>
          <p:cNvSpPr/>
          <p:nvPr/>
        </p:nvSpPr>
        <p:spPr>
          <a:xfrm>
            <a:off x="5120640" y="2011680"/>
            <a:ext cx="33832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 loan process from start to finish — no multiple approvals needed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down payments compared to conventional construction loans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interest rates backed by FHA insurance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Flexible credit requirements, making the program accessible to more families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Simplified construction-to-permanent transition reduces financial stress during the build</a:t>
            </a:r>
            <a:endParaRPr lang="en-US" sz="13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Combined borrower income strengthens qualification for larger loan amounts</a:t>
            </a:r>
            <a:endParaRPr lang="en-US" sz="1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It Works</a:t>
            </a:r>
            <a:endParaRPr lang="en-US" sz="360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partnership to independent local production in four phases.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920240" cy="30175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85800" y="16002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685800" y="219456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County Partnership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685800" y="2697480"/>
            <a:ext cx="1463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MOU and establish pilot goals with participating county government</a:t>
            </a:r>
            <a:endParaRPr lang="en-US" sz="1400"/>
          </a:p>
        </p:txBody>
      </p:sp>
      <p:sp>
        <p:nvSpPr>
          <p:cNvPr id="8" name="Shape 6"/>
          <p:cNvSpPr/>
          <p:nvPr/>
        </p:nvSpPr>
        <p:spPr>
          <a:xfrm>
            <a:off x="2606040" y="1417320"/>
            <a:ext cx="1920240" cy="30175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834640" y="16002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600"/>
          </a:p>
        </p:txBody>
      </p:sp>
      <p:sp>
        <p:nvSpPr>
          <p:cNvPr id="10" name="Text 8"/>
          <p:cNvSpPr/>
          <p:nvPr/>
        </p:nvSpPr>
        <p:spPr>
          <a:xfrm>
            <a:off x="2834640" y="219456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Fund &amp; Plan</a:t>
            </a:r>
            <a:endParaRPr lang="en-US" sz="1600"/>
          </a:p>
        </p:txBody>
      </p:sp>
      <p:sp>
        <p:nvSpPr>
          <p:cNvPr id="11" name="Text 9"/>
          <p:cNvSpPr/>
          <p:nvPr/>
        </p:nvSpPr>
        <p:spPr>
          <a:xfrm>
            <a:off x="2834640" y="2697480"/>
            <a:ext cx="1463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two-year operating budget and set housing production targets</a:t>
            </a:r>
            <a:endParaRPr lang="en-US" sz="1400"/>
          </a:p>
        </p:txBody>
      </p:sp>
      <p:sp>
        <p:nvSpPr>
          <p:cNvPr id="12" name="Shape 10"/>
          <p:cNvSpPr/>
          <p:nvPr/>
        </p:nvSpPr>
        <p:spPr>
          <a:xfrm>
            <a:off x="4754880" y="1417320"/>
            <a:ext cx="1920240" cy="30175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983480" y="16002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600"/>
          </a:p>
        </p:txBody>
      </p:sp>
      <p:sp>
        <p:nvSpPr>
          <p:cNvPr id="14" name="Text 12"/>
          <p:cNvSpPr/>
          <p:nvPr/>
        </p:nvSpPr>
        <p:spPr>
          <a:xfrm>
            <a:off x="4983480" y="219456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 &amp; Produce</a:t>
            </a:r>
            <a:endParaRPr lang="en-US" sz="1600"/>
          </a:p>
        </p:txBody>
      </p:sp>
      <p:sp>
        <p:nvSpPr>
          <p:cNvPr id="15" name="Text 13"/>
          <p:cNvSpPr/>
          <p:nvPr/>
        </p:nvSpPr>
        <p:spPr>
          <a:xfrm>
            <a:off x="4983480" y="2697480"/>
            <a:ext cx="1463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factory-built housing delivery with cost-reduction systems</a:t>
            </a:r>
            <a:endParaRPr lang="en-US" sz="1400"/>
          </a:p>
        </p:txBody>
      </p:sp>
      <p:sp>
        <p:nvSpPr>
          <p:cNvPr id="16" name="Shape 14"/>
          <p:cNvSpPr/>
          <p:nvPr/>
        </p:nvSpPr>
        <p:spPr>
          <a:xfrm>
            <a:off x="6903720" y="1417320"/>
            <a:ext cx="1920240" cy="301752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132320" y="160020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3600"/>
          </a:p>
        </p:txBody>
      </p:sp>
      <p:sp>
        <p:nvSpPr>
          <p:cNvPr id="18" name="Text 16"/>
          <p:cNvSpPr/>
          <p:nvPr/>
        </p:nvSpPr>
        <p:spPr>
          <a:xfrm>
            <a:off x="7132320" y="219456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Scale &amp; Transfer</a:t>
            </a:r>
            <a:endParaRPr lang="en-US" sz="1600"/>
          </a:p>
        </p:txBody>
      </p:sp>
      <p:sp>
        <p:nvSpPr>
          <p:cNvPr id="19" name="Text 17"/>
          <p:cNvSpPr/>
          <p:nvPr/>
        </p:nvSpPr>
        <p:spPr>
          <a:xfrm>
            <a:off x="7132320" y="2697480"/>
            <a:ext cx="1463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Transition operational capability to county and local organizations</a:t>
            </a:r>
            <a:endParaRPr 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Pilot Evolves Over Time</a:t>
            </a:r>
            <a:endParaRPr lang="en-US" sz="3400"/>
          </a:p>
        </p:txBody>
      </p:sp>
      <p:sp>
        <p:nvSpPr>
          <p:cNvPr id="3" name="Text 1"/>
          <p:cNvSpPr/>
          <p:nvPr/>
        </p:nvSpPr>
        <p:spPr>
          <a:xfrm>
            <a:off x="640080" y="100584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framework is intentionally designed to adapt based on: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640080" y="1600200"/>
            <a:ext cx="25146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7452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17320" y="187452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Housing Priorities</a:t>
            </a:r>
            <a:endParaRPr lang="en-US" sz="1500"/>
          </a:p>
        </p:txBody>
      </p:sp>
      <p:sp>
        <p:nvSpPr>
          <p:cNvPr id="7" name="Shape 4"/>
          <p:cNvSpPr/>
          <p:nvPr/>
        </p:nvSpPr>
        <p:spPr>
          <a:xfrm>
            <a:off x="3429000" y="1600200"/>
            <a:ext cx="25146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20" y="1874520"/>
            <a:ext cx="365760" cy="3657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06240" y="187452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County Policy Goals</a:t>
            </a:r>
            <a:endParaRPr lang="en-US" sz="1500"/>
          </a:p>
        </p:txBody>
      </p:sp>
      <p:sp>
        <p:nvSpPr>
          <p:cNvPr id="10" name="Shape 6"/>
          <p:cNvSpPr/>
          <p:nvPr/>
        </p:nvSpPr>
        <p:spPr>
          <a:xfrm>
            <a:off x="6217920" y="1600200"/>
            <a:ext cx="25146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1874520"/>
            <a:ext cx="365760" cy="3657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995160" y="187452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Needs</a:t>
            </a:r>
            <a:endParaRPr lang="en-US" sz="1500"/>
          </a:p>
        </p:txBody>
      </p:sp>
      <p:sp>
        <p:nvSpPr>
          <p:cNvPr id="13" name="Shape 8"/>
          <p:cNvSpPr/>
          <p:nvPr/>
        </p:nvSpPr>
        <p:spPr>
          <a:xfrm>
            <a:off x="640080" y="3154680"/>
            <a:ext cx="25146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429000"/>
            <a:ext cx="365760" cy="3657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417320" y="342900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Economic Development</a:t>
            </a:r>
            <a:endParaRPr lang="en-US" sz="1500"/>
          </a:p>
        </p:txBody>
      </p:sp>
      <p:sp>
        <p:nvSpPr>
          <p:cNvPr id="16" name="Shape 10"/>
          <p:cNvSpPr/>
          <p:nvPr/>
        </p:nvSpPr>
        <p:spPr>
          <a:xfrm>
            <a:off x="3429000" y="3154680"/>
            <a:ext cx="25146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320" y="3429000"/>
            <a:ext cx="365760" cy="36576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206240" y="342900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Feedback</a:t>
            </a:r>
            <a:endParaRPr lang="en-US" sz="1500"/>
          </a:p>
        </p:txBody>
      </p:sp>
      <p:sp>
        <p:nvSpPr>
          <p:cNvPr id="19" name="Shape 12"/>
          <p:cNvSpPr/>
          <p:nvPr/>
        </p:nvSpPr>
        <p:spPr>
          <a:xfrm>
            <a:off x="6217920" y="3154680"/>
            <a:ext cx="25146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240" y="3429000"/>
            <a:ext cx="365760" cy="36576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6995160" y="342900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Realities</a:t>
            </a:r>
            <a:endParaRPr lang="en-US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the Accelerator?</a:t>
            </a:r>
            <a:endParaRPr lang="en-US" sz="3600"/>
          </a:p>
        </p:txBody>
      </p:sp>
      <p:sp>
        <p:nvSpPr>
          <p:cNvPr id="4" name="Text 2"/>
          <p:cNvSpPr/>
          <p:nvPr/>
        </p:nvSpPr>
        <p:spPr>
          <a:xfrm>
            <a:off x="640080" y="114300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California Housing &amp; Equity Accelerator (CHEA) is a first-of-its-kind county-by-county housing production and equity creation pilot program.</a:t>
            </a:r>
            <a:endParaRPr lang="en-US" sz="1800"/>
          </a:p>
        </p:txBody>
      </p:sp>
      <p:sp>
        <p:nvSpPr>
          <p:cNvPr id="5" name="Shape 3"/>
          <p:cNvSpPr/>
          <p:nvPr/>
        </p:nvSpPr>
        <p:spPr>
          <a:xfrm>
            <a:off x="640080" y="2011680"/>
            <a:ext cx="2514600" cy="2651760"/>
          </a:xfrm>
          <a:prstGeom prst="rect">
            <a:avLst/>
          </a:prstGeom>
          <a:solidFill>
            <a:srgbClr val="F4F5F7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2834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Not a Traditional Program</a:t>
            </a:r>
            <a:endParaRPr lang="en-US" sz="1600"/>
          </a:p>
        </p:txBody>
      </p:sp>
      <p:sp>
        <p:nvSpPr>
          <p:cNvPr id="8" name="Text 5"/>
          <p:cNvSpPr/>
          <p:nvPr/>
        </p:nvSpPr>
        <p:spPr>
          <a:xfrm>
            <a:off x="914400" y="3246120"/>
            <a:ext cx="1965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 one-size-fits-all affordable housing or manufactured housing sales program.</a:t>
            </a:r>
            <a:endParaRPr lang="en-US" sz="1350"/>
          </a:p>
        </p:txBody>
      </p:sp>
      <p:sp>
        <p:nvSpPr>
          <p:cNvPr id="9" name="Shape 6"/>
          <p:cNvSpPr/>
          <p:nvPr/>
        </p:nvSpPr>
        <p:spPr>
          <a:xfrm>
            <a:off x="3429000" y="2011680"/>
            <a:ext cx="2514600" cy="2651760"/>
          </a:xfrm>
          <a:prstGeom prst="rect">
            <a:avLst/>
          </a:prstGeom>
          <a:solidFill>
            <a:srgbClr val="F4F5F7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20" y="2286000"/>
            <a:ext cx="411480" cy="411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703320" y="2834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Scalable Framework</a:t>
            </a:r>
            <a:endParaRPr lang="en-US" sz="1600"/>
          </a:p>
        </p:txBody>
      </p:sp>
      <p:sp>
        <p:nvSpPr>
          <p:cNvPr id="12" name="Text 8"/>
          <p:cNvSpPr/>
          <p:nvPr/>
        </p:nvSpPr>
        <p:spPr>
          <a:xfrm>
            <a:off x="3703320" y="3246120"/>
            <a:ext cx="1965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county customizes strategies around its own goals, demographics, and priorities.</a:t>
            </a:r>
            <a:endParaRPr lang="en-US" sz="1350"/>
          </a:p>
        </p:txBody>
      </p:sp>
      <p:sp>
        <p:nvSpPr>
          <p:cNvPr id="13" name="Shape 9"/>
          <p:cNvSpPr/>
          <p:nvPr/>
        </p:nvSpPr>
        <p:spPr>
          <a:xfrm>
            <a:off x="6217920" y="2011680"/>
            <a:ext cx="2514600" cy="2651760"/>
          </a:xfrm>
          <a:prstGeom prst="rect">
            <a:avLst/>
          </a:prstGeom>
          <a:solidFill>
            <a:srgbClr val="F4F5F7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2286000"/>
            <a:ext cx="411480" cy="411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492240" y="2834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Economic Engine</a:t>
            </a:r>
            <a:endParaRPr lang="en-US" sz="1600"/>
          </a:p>
        </p:txBody>
      </p:sp>
      <p:sp>
        <p:nvSpPr>
          <p:cNvPr id="16" name="Text 11"/>
          <p:cNvSpPr/>
          <p:nvPr/>
        </p:nvSpPr>
        <p:spPr>
          <a:xfrm>
            <a:off x="6492240" y="3246120"/>
            <a:ext cx="1965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the cost of producing housing while preserving conventional fair market value.</a:t>
            </a:r>
            <a:endParaRPr lang="en-US" sz="13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diverse-group-of-families-and-professionals-standi_2026-05-12T05-23-25_image_DAS_0.jpg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1228">
              <a:alpha val="8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40080" y="457200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Goal</a:t>
            </a:r>
            <a:endParaRPr lang="en-US" sz="4000"/>
          </a:p>
        </p:txBody>
      </p:sp>
      <p:sp>
        <p:nvSpPr>
          <p:cNvPr id="5" name="Text 2"/>
          <p:cNvSpPr/>
          <p:nvPr/>
        </p:nvSpPr>
        <p:spPr>
          <a:xfrm>
            <a:off x="640080" y="1188720"/>
            <a:ext cx="457200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more housing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the cost of housing production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immediate equity opportunities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Expand attainable homeownership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Attract conventional investment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local economic activity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 RHNA goals</a:t>
            </a:r>
            <a:endParaRPr lang="en-US" sz="170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7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communities</a:t>
            </a:r>
            <a:endParaRPr lang="en-US" sz="1700"/>
          </a:p>
        </p:txBody>
      </p:sp>
      <p:sp>
        <p:nvSpPr>
          <p:cNvPr id="6" name="Text 3"/>
          <p:cNvSpPr/>
          <p:nvPr/>
        </p:nvSpPr>
        <p:spPr>
          <a:xfrm>
            <a:off x="640080" y="411480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replicable county-by-county housing production framework</a:t>
            </a:r>
            <a:endParaRPr lang="en-US" sz="1500"/>
          </a:p>
          <a:p>
            <a:pPr marL="0" indent="0">
              <a:buNone/>
            </a:pPr>
            <a:r>
              <a:rPr lang="en-US" sz="15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capable of restoring housing development as an achievable process.</a:t>
            </a:r>
            <a:endParaRPr lang="en-US"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Core Concept</a:t>
            </a:r>
            <a:endParaRPr lang="en-US" sz="3600"/>
          </a:p>
        </p:txBody>
      </p:sp>
      <p:sp>
        <p:nvSpPr>
          <p:cNvPr id="3" name="Shape 1"/>
          <p:cNvSpPr/>
          <p:nvPr/>
        </p:nvSpPr>
        <p:spPr>
          <a:xfrm>
            <a:off x="640080" y="1280160"/>
            <a:ext cx="7863840" cy="146304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05840" y="1417320"/>
            <a:ext cx="71323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Lower the cost of producing housing while preserving conventional fair market value.</a:t>
            </a:r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640080" y="301752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Factory-built housing developed under coordinated cost-reduction systems can still appraise and perform within the conventional housing market at fair market value — even when the actual cost of development has been significantly reduced.</a:t>
            </a:r>
            <a:endParaRPr lang="en-US" sz="1600"/>
          </a:p>
        </p:txBody>
      </p:sp>
      <p:sp>
        <p:nvSpPr>
          <p:cNvPr id="6" name="Text 4"/>
          <p:cNvSpPr/>
          <p:nvPr/>
        </p:nvSpPr>
        <p:spPr>
          <a:xfrm>
            <a:off x="640080" y="384048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creates one of the most important opportunities in housing development:</a:t>
            </a:r>
            <a:endParaRPr lang="en-US" sz="1500"/>
          </a:p>
        </p:txBody>
      </p:sp>
      <p:sp>
        <p:nvSpPr>
          <p:cNvPr id="7" name="Text 5"/>
          <p:cNvSpPr/>
          <p:nvPr/>
        </p:nvSpPr>
        <p:spPr>
          <a:xfrm>
            <a:off x="640080" y="42062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Immediate Equity Creation</a:t>
            </a:r>
            <a:endParaRPr lang="en-US"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Immediate Equity Creation</a:t>
            </a:r>
            <a:endParaRPr lang="en-US" sz="3600"/>
          </a:p>
        </p:txBody>
      </p:sp>
      <p:sp>
        <p:nvSpPr>
          <p:cNvPr id="4" name="Text 2"/>
          <p:cNvSpPr/>
          <p:nvPr/>
        </p:nvSpPr>
        <p:spPr>
          <a:xfrm>
            <a:off x="640080" y="1188720"/>
            <a:ext cx="39319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Model</a:t>
            </a:r>
            <a:endParaRPr lang="en-US" sz="1600"/>
          </a:p>
          <a:p>
            <a:pPr marL="0" indent="0">
              <a:spcAft>
                <a:spcPts val="1200"/>
              </a:spcAft>
              <a:buNone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Homeowners, developers, and investors wait years or decades to build meaningful equity through appreciation and mortgage paydown.</a:t>
            </a:r>
            <a:endParaRPr lang="en-US" sz="1600"/>
          </a:p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Accelerator Model</a:t>
            </a:r>
            <a:endParaRPr lang="en-US" sz="1600"/>
          </a:p>
          <a:p>
            <a:pPr marL="0" indent="0">
              <a:buNone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reducing the cost basis of housing production itself, participants may create substantial equity positions immediately upon project completion.</a:t>
            </a:r>
            <a:endParaRPr lang="en-US" sz="1600"/>
          </a:p>
        </p:txBody>
      </p:sp>
      <p:sp>
        <p:nvSpPr>
          <p:cNvPr id="5" name="Shape 3"/>
          <p:cNvSpPr/>
          <p:nvPr/>
        </p:nvSpPr>
        <p:spPr>
          <a:xfrm>
            <a:off x="4937760" y="1188720"/>
            <a:ext cx="3840480" cy="347472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212080" y="137160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Benefits Most</a:t>
            </a:r>
            <a:endParaRPr lang="en-US" sz="1700"/>
          </a:p>
        </p:txBody>
      </p:sp>
      <p:sp>
        <p:nvSpPr>
          <p:cNvPr id="7" name="Text 5"/>
          <p:cNvSpPr/>
          <p:nvPr/>
        </p:nvSpPr>
        <p:spPr>
          <a:xfrm>
            <a:off x="5212080" y="1828800"/>
            <a:ext cx="329184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First-time homebuyers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families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Moderate-income households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investors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professionals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developers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housing organizations</a:t>
            </a:r>
            <a:endParaRPr lang="en-US" sz="135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Rural housing initiatives</a:t>
            </a:r>
            <a:endParaRPr lang="en-US"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a Collaborative Ecosystem</a:t>
            </a:r>
            <a:endParaRPr lang="en-US" sz="3000"/>
          </a:p>
        </p:txBody>
      </p:sp>
      <p:sp>
        <p:nvSpPr>
          <p:cNvPr id="3" name="Text 1"/>
          <p:cNvSpPr/>
          <p:nvPr/>
        </p:nvSpPr>
        <p:spPr>
          <a:xfrm>
            <a:off x="640080" y="100584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Public-interest housing goals and private-sector housing investment operating together — not competing.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640080" y="1691640"/>
            <a:ext cx="374904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2024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71600" y="19202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Public &amp; Community</a:t>
            </a:r>
            <a:endParaRPr lang="en-US" sz="1600"/>
          </a:p>
        </p:txBody>
      </p:sp>
      <p:sp>
        <p:nvSpPr>
          <p:cNvPr id="7" name="Text 4"/>
          <p:cNvSpPr/>
          <p:nvPr/>
        </p:nvSpPr>
        <p:spPr>
          <a:xfrm>
            <a:off x="914400" y="2423160"/>
            <a:ext cx="3200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governments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nonprofits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Community-based organizations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CDFIs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banks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Mortgage brokers</a:t>
            </a:r>
            <a:endParaRPr lang="en-US" sz="1400"/>
          </a:p>
        </p:txBody>
      </p:sp>
      <p:sp>
        <p:nvSpPr>
          <p:cNvPr id="8" name="Shape 5"/>
          <p:cNvSpPr/>
          <p:nvPr/>
        </p:nvSpPr>
        <p:spPr>
          <a:xfrm>
            <a:off x="4754880" y="1691640"/>
            <a:ext cx="374904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920240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86400" y="19202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Private &amp; Market</a:t>
            </a:r>
            <a:endParaRPr lang="en-US" sz="1600"/>
          </a:p>
        </p:txBody>
      </p:sp>
      <p:sp>
        <p:nvSpPr>
          <p:cNvPr id="11" name="Text 7"/>
          <p:cNvSpPr/>
          <p:nvPr/>
        </p:nvSpPr>
        <p:spPr>
          <a:xfrm>
            <a:off x="5029200" y="2423160"/>
            <a:ext cx="3200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developers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equity groups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Contractors &amp; skilled trades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Factory-built housing manufacturers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professionals</a:t>
            </a:r>
            <a:endParaRPr lang="en-US" sz="140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investors</a:t>
            </a:r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modern-factory-built-modular-home-being-assembled-_2026-05-12T05-23-19_image_DAS_0.jpg"/>
          <p:cNvPicPr>
            <a:picLocks noChangeAspect="1"/>
          </p:cNvPicPr>
          <p:nvPr/>
        </p:nvPicPr>
        <p:blipFill>
          <a:blip r:embed="rId3"/>
          <a:srcRect l="23333" r="23333"/>
          <a:stretch/>
        </p:blipFill>
        <p:spPr>
          <a:xfrm>
            <a:off x="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rgbClr val="0A1228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5760" y="1097280"/>
            <a:ext cx="338328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3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Proven</a:t>
            </a:r>
            <a:endParaRPr lang="en-US" sz="3400"/>
          </a:p>
          <a:p>
            <a:pPr marL="0" indent="0">
              <a:lnSpc>
                <a:spcPct val="115000"/>
              </a:lnSpc>
              <a:buNone/>
            </a:pPr>
            <a:r>
              <a:rPr lang="en-US" sz="3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Housing</a:t>
            </a:r>
            <a:endParaRPr lang="en-US" sz="3400"/>
          </a:p>
          <a:p>
            <a:pPr marL="0" indent="0">
              <a:lnSpc>
                <a:spcPct val="115000"/>
              </a:lnSpc>
              <a:buNone/>
            </a:pPr>
            <a:r>
              <a:rPr lang="en-US" sz="3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Production</a:t>
            </a:r>
            <a:endParaRPr lang="en-US" sz="3400"/>
          </a:p>
          <a:p>
            <a:pPr marL="0" indent="0">
              <a:lnSpc>
                <a:spcPct val="115000"/>
              </a:lnSpc>
              <a:buNone/>
            </a:pPr>
            <a:r>
              <a:rPr lang="en-US" sz="3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Concept</a:t>
            </a:r>
            <a:endParaRPr lang="en-US" sz="3400"/>
          </a:p>
        </p:txBody>
      </p:sp>
      <p:sp>
        <p:nvSpPr>
          <p:cNvPr id="5" name="Text 2"/>
          <p:cNvSpPr/>
          <p:nvPr/>
        </p:nvSpPr>
        <p:spPr>
          <a:xfrm>
            <a:off x="4572000" y="457200"/>
            <a:ext cx="411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Non-profit Construction Corporation (NPCC) developed this model through real-world implementation in rural California communities.</a:t>
            </a:r>
            <a:endParaRPr lang="en-US" sz="1600"/>
          </a:p>
        </p:txBody>
      </p:sp>
      <p:sp>
        <p:nvSpPr>
          <p:cNvPr id="6" name="Shape 3"/>
          <p:cNvSpPr/>
          <p:nvPr/>
        </p:nvSpPr>
        <p:spPr>
          <a:xfrm>
            <a:off x="4572000" y="1417320"/>
            <a:ext cx="4114800" cy="54864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0" y="169164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EIN 99-1958124</a:t>
            </a:r>
            <a:endParaRPr lang="en-US" sz="1500"/>
          </a:p>
        </p:txBody>
      </p:sp>
      <p:sp>
        <p:nvSpPr>
          <p:cNvPr id="8" name="Text 5"/>
          <p:cNvSpPr/>
          <p:nvPr/>
        </p:nvSpPr>
        <p:spPr>
          <a:xfrm>
            <a:off x="4572000" y="196596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Established nonprofit entity</a:t>
            </a:r>
            <a:endParaRPr lang="en-US" sz="1350"/>
          </a:p>
        </p:txBody>
      </p:sp>
      <p:sp>
        <p:nvSpPr>
          <p:cNvPr id="9" name="Text 6"/>
          <p:cNvSpPr/>
          <p:nvPr/>
        </p:nvSpPr>
        <p:spPr>
          <a:xfrm>
            <a:off x="4572000" y="251460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CSLB #1125441</a:t>
            </a:r>
            <a:endParaRPr lang="en-US" sz="1500"/>
          </a:p>
        </p:txBody>
      </p:sp>
      <p:sp>
        <p:nvSpPr>
          <p:cNvPr id="10" name="Text 7"/>
          <p:cNvSpPr/>
          <p:nvPr/>
        </p:nvSpPr>
        <p:spPr>
          <a:xfrm>
            <a:off x="4572000" y="278892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Licensed contractor</a:t>
            </a:r>
            <a:endParaRPr lang="en-US" sz="1350"/>
          </a:p>
        </p:txBody>
      </p:sp>
      <p:sp>
        <p:nvSpPr>
          <p:cNvPr id="11" name="Text 8"/>
          <p:cNvSpPr/>
          <p:nvPr/>
        </p:nvSpPr>
        <p:spPr>
          <a:xfrm>
            <a:off x="4572000" y="333756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 Dorado County</a:t>
            </a:r>
            <a:endParaRPr lang="en-US" sz="1500"/>
          </a:p>
        </p:txBody>
      </p:sp>
      <p:sp>
        <p:nvSpPr>
          <p:cNvPr id="12" name="Text 9"/>
          <p:cNvSpPr/>
          <p:nvPr/>
        </p:nvSpPr>
        <p:spPr>
          <a:xfrm>
            <a:off x="4572000" y="361188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housing projects demonstrating reduced costs with strong market demand</a:t>
            </a:r>
            <a:endParaRPr lang="en-US" sz="1350"/>
          </a:p>
        </p:txBody>
      </p:sp>
      <p:sp>
        <p:nvSpPr>
          <p:cNvPr id="13" name="Text 10"/>
          <p:cNvSpPr/>
          <p:nvPr/>
        </p:nvSpPr>
        <p:spPr>
          <a:xfrm>
            <a:off x="4572000" y="41605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Evolved Model</a:t>
            </a:r>
            <a:endParaRPr lang="en-US" sz="1500"/>
          </a:p>
        </p:txBody>
      </p:sp>
      <p:sp>
        <p:nvSpPr>
          <p:cNvPr id="14" name="Text 11"/>
          <p:cNvSpPr/>
          <p:nvPr/>
        </p:nvSpPr>
        <p:spPr>
          <a:xfrm>
            <a:off x="4572000" y="443484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adapted for multiple income levels and market sectors</a:t>
            </a:r>
            <a:endParaRPr lang="en-US" sz="1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Factory-Built Housing?</a:t>
            </a:r>
            <a:endParaRPr lang="en-US" sz="3600"/>
          </a:p>
        </p:txBody>
      </p:sp>
      <p:sp>
        <p:nvSpPr>
          <p:cNvPr id="3" name="Text 1"/>
          <p:cNvSpPr/>
          <p:nvPr/>
        </p:nvSpPr>
        <p:spPr>
          <a:xfrm>
            <a:off x="640080" y="105156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most realistic opportunity to dramatically reduce housing production costs while accelerating timelines.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2514600" cy="114300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05740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71600" y="20116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 Waste</a:t>
            </a:r>
            <a:endParaRPr lang="en-US" sz="1500"/>
          </a:p>
        </p:txBody>
      </p:sp>
      <p:sp>
        <p:nvSpPr>
          <p:cNvPr id="7" name="Shape 4"/>
          <p:cNvSpPr/>
          <p:nvPr/>
        </p:nvSpPr>
        <p:spPr>
          <a:xfrm>
            <a:off x="3429000" y="1783080"/>
            <a:ext cx="2514600" cy="114300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057400"/>
            <a:ext cx="365760" cy="3657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60520" y="20116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Timelines</a:t>
            </a:r>
            <a:endParaRPr lang="en-US" sz="1500"/>
          </a:p>
        </p:txBody>
      </p:sp>
      <p:sp>
        <p:nvSpPr>
          <p:cNvPr id="10" name="Shape 6"/>
          <p:cNvSpPr/>
          <p:nvPr/>
        </p:nvSpPr>
        <p:spPr>
          <a:xfrm>
            <a:off x="6217920" y="1783080"/>
            <a:ext cx="2514600" cy="114300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2057400"/>
            <a:ext cx="365760" cy="3657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949440" y="20116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Retail Markups</a:t>
            </a:r>
            <a:endParaRPr lang="en-US" sz="1500"/>
          </a:p>
        </p:txBody>
      </p:sp>
      <p:sp>
        <p:nvSpPr>
          <p:cNvPr id="13" name="Shape 8"/>
          <p:cNvSpPr/>
          <p:nvPr/>
        </p:nvSpPr>
        <p:spPr>
          <a:xfrm>
            <a:off x="640080" y="3200400"/>
            <a:ext cx="2514600" cy="114300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" y="3474720"/>
            <a:ext cx="365760" cy="3657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371600" y="342900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Inefficiencies</a:t>
            </a:r>
            <a:endParaRPr lang="en-US" sz="1500"/>
          </a:p>
        </p:txBody>
      </p:sp>
      <p:sp>
        <p:nvSpPr>
          <p:cNvPr id="16" name="Shape 10"/>
          <p:cNvSpPr/>
          <p:nvPr/>
        </p:nvSpPr>
        <p:spPr>
          <a:xfrm>
            <a:off x="3429000" y="3200400"/>
            <a:ext cx="2514600" cy="114300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3474720"/>
            <a:ext cx="365760" cy="36576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160520" y="342900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Financing Carry Costs</a:t>
            </a:r>
            <a:endParaRPr lang="en-US" sz="1500"/>
          </a:p>
        </p:txBody>
      </p:sp>
      <p:sp>
        <p:nvSpPr>
          <p:cNvPr id="19" name="Shape 12"/>
          <p:cNvSpPr/>
          <p:nvPr/>
        </p:nvSpPr>
        <p:spPr>
          <a:xfrm>
            <a:off x="6217920" y="3200400"/>
            <a:ext cx="2514600" cy="1143000"/>
          </a:xfrm>
          <a:prstGeom prst="rect">
            <a:avLst/>
          </a:prstGeom>
          <a:solidFill>
            <a:srgbClr val="16285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520" y="3474720"/>
            <a:ext cx="365760" cy="36576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6949440" y="342900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Labor Bottlenecks</a:t>
            </a:r>
            <a:endParaRPr lang="en-US" sz="1500"/>
          </a:p>
        </p:txBody>
      </p:sp>
      <p:sp>
        <p:nvSpPr>
          <p:cNvPr id="22" name="Text 14"/>
          <p:cNvSpPr/>
          <p:nvPr/>
        </p:nvSpPr>
        <p:spPr>
          <a:xfrm>
            <a:off x="640080" y="448056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objective is to integrate factory-built housing as a mainstream production tool — not replace conventional construction.</a:t>
            </a:r>
            <a:endParaRPr 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Flexible County-by-County Framework</a:t>
            </a:r>
            <a:endParaRPr lang="en-US" sz="3000"/>
          </a:p>
        </p:txBody>
      </p:sp>
      <p:sp>
        <p:nvSpPr>
          <p:cNvPr id="4" name="Text 2"/>
          <p:cNvSpPr/>
          <p:nvPr/>
        </p:nvSpPr>
        <p:spPr>
          <a:xfrm>
            <a:off x="640080" y="105156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participating county customizes the framework around its own housing priorities, demographics, land availability, and development goals.</a:t>
            </a:r>
            <a:endParaRPr lang="en-US" sz="1500"/>
          </a:p>
        </p:txBody>
      </p:sp>
      <p:sp>
        <p:nvSpPr>
          <p:cNvPr id="5" name="Shape 3"/>
          <p:cNvSpPr/>
          <p:nvPr/>
        </p:nvSpPr>
        <p:spPr>
          <a:xfrm>
            <a:off x="640080" y="1691640"/>
            <a:ext cx="3749040" cy="310896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87452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Housing Program Examples</a:t>
            </a:r>
            <a:endParaRPr lang="en-US" sz="1500"/>
          </a:p>
        </p:txBody>
      </p:sp>
      <p:sp>
        <p:nvSpPr>
          <p:cNvPr id="7" name="Text 5"/>
          <p:cNvSpPr/>
          <p:nvPr/>
        </p:nvSpPr>
        <p:spPr>
          <a:xfrm>
            <a:off x="914400" y="2240280"/>
            <a:ext cx="32004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"Build in Our County" incentive programs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housing initiatives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Starter home developments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Shared-equity housing models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Veteran housing initiatives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Rural housing expansion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ADU and infill housing strategies</a:t>
            </a:r>
            <a:endParaRPr lang="en-US" sz="1300"/>
          </a:p>
        </p:txBody>
      </p:sp>
      <p:sp>
        <p:nvSpPr>
          <p:cNvPr id="8" name="Shape 6"/>
          <p:cNvSpPr/>
          <p:nvPr/>
        </p:nvSpPr>
        <p:spPr>
          <a:xfrm>
            <a:off x="4754880" y="1691640"/>
            <a:ext cx="3749040" cy="310896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0" y="187452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County Participation</a:t>
            </a:r>
            <a:endParaRPr lang="en-US" sz="1500"/>
          </a:p>
        </p:txBody>
      </p:sp>
      <p:sp>
        <p:nvSpPr>
          <p:cNvPr id="10" name="Text 8"/>
          <p:cNvSpPr/>
          <p:nvPr/>
        </p:nvSpPr>
        <p:spPr>
          <a:xfrm>
            <a:off x="5029200" y="2240280"/>
            <a:ext cx="32004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Permit fee reductions or waivers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County-owned surplus land opportunities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coordination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Flexible zoning strategies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Expedited permitting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Public-private development partnerships</a:t>
            </a:r>
            <a:endParaRPr lang="en-US" sz="13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trust fund participation</a:t>
            </a:r>
            <a:endParaRPr lang="en-US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Pilot Rollout &amp; Partnership Structure</a:t>
            </a:r>
            <a:endParaRPr lang="en-US" sz="3400"/>
          </a:p>
        </p:txBody>
      </p:sp>
      <p:sp>
        <p:nvSpPr>
          <p:cNvPr id="3" name="Text 1"/>
          <p:cNvSpPr/>
          <p:nvPr/>
        </p:nvSpPr>
        <p:spPr>
          <a:xfrm>
            <a:off x="640080" y="114300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Pilot Launch Prerequisites</a:t>
            </a:r>
            <a:endParaRPr lang="en-US" sz="1600"/>
          </a:p>
        </p:txBody>
      </p:sp>
      <p:sp>
        <p:nvSpPr>
          <p:cNvPr id="4" name="Text 2"/>
          <p:cNvSpPr/>
          <p:nvPr/>
        </p:nvSpPr>
        <p:spPr>
          <a:xfrm>
            <a:off x="640080" y="1554480"/>
            <a:ext cx="38404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Memorandum of Understanding (MOU) executed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Two-year pilot proforma budget identified and funded</a:t>
            </a:r>
            <a:endParaRPr lang="en-US" sz="140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County participation goals and objectives established</a:t>
            </a:r>
            <a:endParaRPr lang="en-US" sz="1400"/>
          </a:p>
        </p:txBody>
      </p:sp>
      <p:sp>
        <p:nvSpPr>
          <p:cNvPr id="5" name="Shape 3"/>
          <p:cNvSpPr/>
          <p:nvPr/>
        </p:nvSpPr>
        <p:spPr>
          <a:xfrm>
            <a:off x="4754880" y="114300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0" y="137160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F1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NPCC's Pilot Phase Role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5029200" y="1783080"/>
            <a:ext cx="347472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program implementation</a:t>
            </a:r>
            <a:endParaRPr lang="en-US" sz="135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production coordination</a:t>
            </a:r>
            <a:endParaRPr lang="en-US" sz="135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Partnership development</a:t>
            </a:r>
            <a:endParaRPr lang="en-US" sz="135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&amp; lender engagement</a:t>
            </a:r>
            <a:endParaRPr lang="en-US" sz="135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outreach support</a:t>
            </a:r>
            <a:endParaRPr lang="en-US" sz="135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guidance</a:t>
            </a:r>
            <a:endParaRPr lang="en-US" sz="135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50">
                <a:solidFill>
                  <a:srgbClr val="4A4F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&amp; operational support</a:t>
            </a:r>
            <a:endParaRPr lang="en-US" sz="1350"/>
          </a:p>
        </p:txBody>
      </p:sp>
      <p:sp>
        <p:nvSpPr>
          <p:cNvPr id="8" name="Shape 6"/>
          <p:cNvSpPr/>
          <p:nvPr/>
        </p:nvSpPr>
        <p:spPr>
          <a:xfrm>
            <a:off x="640080" y="3291840"/>
            <a:ext cx="3840480" cy="1508760"/>
          </a:xfrm>
          <a:prstGeom prst="rect">
            <a:avLst/>
          </a:prstGeom>
          <a:solidFill>
            <a:srgbClr val="0F1B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14400" y="347472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Long-Term Vision</a:t>
            </a:r>
            <a:endParaRPr lang="en-US" sz="1500"/>
          </a:p>
        </p:txBody>
      </p:sp>
      <p:sp>
        <p:nvSpPr>
          <p:cNvPr id="10" name="Text 8"/>
          <p:cNvSpPr/>
          <p:nvPr/>
        </p:nvSpPr>
        <p:spPr>
          <a:xfrm>
            <a:off x="914400" y="3794760"/>
            <a:ext cx="3291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>
                <a:solidFill>
                  <a:srgbClr val="D4DA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 counties and local organizations establish sustainable local housing production ecosystems capable of operating independently within approximately two years.</a:t>
            </a:r>
            <a:endParaRPr lang="en-US"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1628</Words>
  <Application>Microsoft Office PowerPoint</Application>
  <PresentationFormat>On-screen Show (16:9)</PresentationFormat>
  <Paragraphs>281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Caleb Armstrong</dc:creator>
  <cp:lastModifiedBy>Caleb Armstrong</cp:lastModifiedBy>
  <cp:revision>1</cp:revision>
  <dcterms:created xsi:type="dcterms:W3CDTF">2026-05-12T05:31:52Z</dcterms:created>
  <dcterms:modified xsi:type="dcterms:W3CDTF">2026-05-12T06:31:03Z</dcterms:modified>
</cp:coreProperties>
</file>