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1" r:id="rId2"/>
    <p:sldId id="2562" r:id="rId3"/>
    <p:sldId id="2566" r:id="rId4"/>
    <p:sldId id="2567" r:id="rId5"/>
    <p:sldId id="2584" r:id="rId6"/>
    <p:sldId id="2585" r:id="rId7"/>
    <p:sldId id="2586" r:id="rId8"/>
    <p:sldId id="2568" r:id="rId9"/>
    <p:sldId id="2569" r:id="rId10"/>
    <p:sldId id="2572" r:id="rId11"/>
    <p:sldId id="2573" r:id="rId12"/>
    <p:sldId id="2574" r:id="rId13"/>
    <p:sldId id="2575" r:id="rId14"/>
    <p:sldId id="2576" r:id="rId15"/>
    <p:sldId id="2577" r:id="rId16"/>
    <p:sldId id="2578" r:id="rId17"/>
    <p:sldId id="2580" r:id="rId18"/>
    <p:sldId id="2587" r:id="rId19"/>
    <p:sldId id="2581" r:id="rId20"/>
    <p:sldId id="25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lueprint for Resilient Recovery: Tuolumne County’s Community-First Response to the Chinese Camp CZU Lightning Complex Fire" id="{6832DCA0-F4F1-4511-8068-AEE82CAE6B73}">
          <p14:sldIdLst>
            <p14:sldId id="2561"/>
            <p14:sldId id="2562"/>
          </p14:sldIdLst>
        </p14:section>
        <p14:section name="Overview of the Chinese Camp CZU Lightning Complex Fire and Its Impact" id="{DD5FE68F-630D-4980-ADD3-5643F657B9A6}">
          <p14:sldIdLst>
            <p14:sldId id="2566"/>
          </p14:sldIdLst>
        </p14:section>
        <p14:section name="Establishing the Recovery Framework: Tuolumne County and NPC Partnership" id="{A9D0875B-D363-4A66-85C0-6BC2F08A962B}">
          <p14:sldIdLst>
            <p14:sldId id="2567"/>
            <p14:sldId id="2584"/>
            <p14:sldId id="2585"/>
            <p14:sldId id="2586"/>
            <p14:sldId id="2568"/>
            <p14:sldId id="2569"/>
          </p14:sldIdLst>
        </p14:section>
        <p14:section name="Immediate Action Strategies for Recovery" id="{34B87DCF-63DA-4015-B288-928F4B2470E2}">
          <p14:sldIdLst>
            <p14:sldId id="2572"/>
            <p14:sldId id="2573"/>
            <p14:sldId id="2574"/>
          </p14:sldIdLst>
        </p14:section>
        <p14:section name="Expanding Community Support: NPC Base Programs in Tuolumne County" id="{AB26EB2F-AB75-46C8-B83D-ADCC3BCEB100}">
          <p14:sldIdLst>
            <p14:sldId id="2575"/>
            <p14:sldId id="2576"/>
            <p14:sldId id="2577"/>
            <p14:sldId id="2578"/>
          </p14:sldIdLst>
        </p14:section>
        <p14:section name="Sustainable Recovery and Community Reinvestment" id="{2D4A5BC8-E54E-4C96-B2BF-0CA377AF5C69}">
          <p14:sldIdLst>
            <p14:sldId id="2580"/>
            <p14:sldId id="2587"/>
            <p14:sldId id="2581"/>
          </p14:sldIdLst>
        </p14:section>
        <p14:section name="Conclusion" id="{5B17BE65-8B9D-49F7-BBB9-F5319899A0AE}">
          <p14:sldIdLst>
            <p14:sldId id="25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56" d="100"/>
          <a:sy n="56" d="100"/>
        </p:scale>
        <p:origin x="1302" y="2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 Id="rId4" Type="http://schemas.openxmlformats.org/officeDocument/2006/relationships/hyperlink" Target="https://www.flickr.com/photos/130419557@N06/15972740109"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 Id="rId4" Type="http://schemas.openxmlformats.org/officeDocument/2006/relationships/hyperlink" Target="https://www.flickr.com/photos/130419557@N06/15972740109"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27696A-07F2-4867-A81E-55E638759521}"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4246629F-EBB1-4BCE-8D02-2207B03619F5}">
      <dgm:prSet/>
      <dgm:spPr/>
      <dgm:t>
        <a:bodyPr/>
        <a:lstStyle/>
        <a:p>
          <a:pPr>
            <a:lnSpc>
              <a:spcPct val="100000"/>
            </a:lnSpc>
            <a:defRPr b="1"/>
          </a:pPr>
          <a:r>
            <a:rPr lang="en-US"/>
            <a:t>Essential Onsite Facilities</a:t>
          </a:r>
        </a:p>
      </dgm:t>
    </dgm:pt>
    <dgm:pt modelId="{045556EC-BF3C-42C3-991C-AC7B671CBB12}" type="parTrans" cxnId="{051A2883-34F4-4A06-AF68-CC05EA75C585}">
      <dgm:prSet/>
      <dgm:spPr/>
      <dgm:t>
        <a:bodyPr/>
        <a:lstStyle/>
        <a:p>
          <a:endParaRPr lang="en-US"/>
        </a:p>
      </dgm:t>
    </dgm:pt>
    <dgm:pt modelId="{77345A66-19E8-4C16-B8CD-D4DA3CC9484E}" type="sibTrans" cxnId="{051A2883-34F4-4A06-AF68-CC05EA75C585}">
      <dgm:prSet/>
      <dgm:spPr/>
      <dgm:t>
        <a:bodyPr/>
        <a:lstStyle/>
        <a:p>
          <a:pPr>
            <a:lnSpc>
              <a:spcPct val="100000"/>
            </a:lnSpc>
            <a:defRPr b="1"/>
          </a:pPr>
          <a:endParaRPr lang="en-US"/>
        </a:p>
      </dgm:t>
    </dgm:pt>
    <dgm:pt modelId="{0ADA37FA-34AB-4577-AF76-FB77EFB91975}">
      <dgm:prSet/>
      <dgm:spPr/>
      <dgm:t>
        <a:bodyPr/>
        <a:lstStyle/>
        <a:p>
          <a:pPr>
            <a:lnSpc>
              <a:spcPct val="100000"/>
            </a:lnSpc>
          </a:pPr>
          <a:r>
            <a:rPr lang="en-US" dirty="0"/>
            <a:t>Laundry rooms and dining halls in emergency housing support the daily needs of displaced individuals and families.</a:t>
          </a:r>
        </a:p>
        <a:p>
          <a:pPr>
            <a:lnSpc>
              <a:spcPct val="100000"/>
            </a:lnSpc>
          </a:pPr>
          <a:r>
            <a:rPr lang="en-US" dirty="0"/>
            <a:t>These facilities help facilitate the normalcy of every day life helping parents keep up with their children, work attire and when used for transitional housing helps individuals find routine, employment and self pride.</a:t>
          </a:r>
        </a:p>
      </dgm:t>
    </dgm:pt>
    <dgm:pt modelId="{0D467FCA-F900-4FD8-AFB6-7D016B76DFBD}" type="parTrans" cxnId="{5524632A-27D2-4021-969E-B27B169B984B}">
      <dgm:prSet/>
      <dgm:spPr/>
      <dgm:t>
        <a:bodyPr/>
        <a:lstStyle/>
        <a:p>
          <a:endParaRPr lang="en-US"/>
        </a:p>
      </dgm:t>
    </dgm:pt>
    <dgm:pt modelId="{A6822A44-68F5-4DAE-B1FC-C759BDF96921}" type="sibTrans" cxnId="{5524632A-27D2-4021-969E-B27B169B984B}">
      <dgm:prSet/>
      <dgm:spPr/>
      <dgm:t>
        <a:bodyPr/>
        <a:lstStyle/>
        <a:p>
          <a:endParaRPr lang="en-US"/>
        </a:p>
      </dgm:t>
    </dgm:pt>
    <dgm:pt modelId="{A2DECADE-213D-407C-97DB-DCD8B3ACD23B}">
      <dgm:prSet/>
      <dgm:spPr/>
      <dgm:t>
        <a:bodyPr/>
        <a:lstStyle/>
        <a:p>
          <a:pPr>
            <a:lnSpc>
              <a:spcPct val="100000"/>
            </a:lnSpc>
            <a:defRPr b="1"/>
          </a:pPr>
          <a:r>
            <a:rPr lang="en-US"/>
            <a:t>Community Events and Cohesion</a:t>
          </a:r>
        </a:p>
      </dgm:t>
    </dgm:pt>
    <dgm:pt modelId="{848468E4-7C71-42FE-81C7-EC12348A2BB3}" type="parTrans" cxnId="{E1073859-39FB-4053-B9AF-F676B945B443}">
      <dgm:prSet/>
      <dgm:spPr/>
      <dgm:t>
        <a:bodyPr/>
        <a:lstStyle/>
        <a:p>
          <a:endParaRPr lang="en-US"/>
        </a:p>
      </dgm:t>
    </dgm:pt>
    <dgm:pt modelId="{4A047257-729C-41E5-96CC-C1C129377BAA}" type="sibTrans" cxnId="{E1073859-39FB-4053-B9AF-F676B945B443}">
      <dgm:prSet/>
      <dgm:spPr/>
      <dgm:t>
        <a:bodyPr/>
        <a:lstStyle/>
        <a:p>
          <a:pPr>
            <a:lnSpc>
              <a:spcPct val="100000"/>
            </a:lnSpc>
            <a:defRPr b="1"/>
          </a:pPr>
          <a:endParaRPr lang="en-US"/>
        </a:p>
      </dgm:t>
    </dgm:pt>
    <dgm:pt modelId="{E75AA9F3-DCA0-4B92-894A-E5C731425B4B}">
      <dgm:prSet/>
      <dgm:spPr/>
      <dgm:t>
        <a:bodyPr/>
        <a:lstStyle/>
        <a:p>
          <a:pPr>
            <a:lnSpc>
              <a:spcPct val="100000"/>
            </a:lnSpc>
          </a:pPr>
          <a:r>
            <a:rPr lang="en-US" dirty="0"/>
            <a:t>Housing spaces host events and meetings, strengthening social ties and providing updates on rebuilding efforts. Having a hall for all displaced to meet and gather together provides a space for transparency and collaboration. As well, a place for holidays, birthdays, social events and local government communication so that </a:t>
          </a:r>
          <a:r>
            <a:rPr lang="en-US" dirty="0" err="1"/>
            <a:t>vitial</a:t>
          </a:r>
          <a:r>
            <a:rPr lang="en-US" dirty="0"/>
            <a:t> informative updates can be made.</a:t>
          </a:r>
        </a:p>
      </dgm:t>
    </dgm:pt>
    <dgm:pt modelId="{CE2623CD-15F2-4781-9A4C-4E72700C1F7A}" type="parTrans" cxnId="{D44D196A-EBE8-4522-A117-73100E1CF145}">
      <dgm:prSet/>
      <dgm:spPr/>
      <dgm:t>
        <a:bodyPr/>
        <a:lstStyle/>
        <a:p>
          <a:endParaRPr lang="en-US"/>
        </a:p>
      </dgm:t>
    </dgm:pt>
    <dgm:pt modelId="{8750F496-A371-4413-A989-E68265B4CACD}" type="sibTrans" cxnId="{D44D196A-EBE8-4522-A117-73100E1CF145}">
      <dgm:prSet/>
      <dgm:spPr/>
      <dgm:t>
        <a:bodyPr/>
        <a:lstStyle/>
        <a:p>
          <a:endParaRPr lang="en-US"/>
        </a:p>
      </dgm:t>
    </dgm:pt>
    <dgm:pt modelId="{7E92A46B-F044-4EF3-B598-FE2B4D198665}">
      <dgm:prSet/>
      <dgm:spPr/>
      <dgm:t>
        <a:bodyPr/>
        <a:lstStyle/>
        <a:p>
          <a:pPr>
            <a:lnSpc>
              <a:spcPct val="100000"/>
            </a:lnSpc>
            <a:defRPr b="1"/>
          </a:pPr>
          <a:r>
            <a:rPr lang="en-US"/>
            <a:t>Central Hub and Daycare</a:t>
          </a:r>
        </a:p>
      </dgm:t>
    </dgm:pt>
    <dgm:pt modelId="{E38A66B5-F31B-457A-8E65-6490F5F49273}" type="parTrans" cxnId="{2BB92C69-3F80-4724-9CAD-4EAFC3FD4A04}">
      <dgm:prSet/>
      <dgm:spPr/>
      <dgm:t>
        <a:bodyPr/>
        <a:lstStyle/>
        <a:p>
          <a:endParaRPr lang="en-US"/>
        </a:p>
      </dgm:t>
    </dgm:pt>
    <dgm:pt modelId="{77D48692-DE38-44E8-9E50-CCC20472E40F}" type="sibTrans" cxnId="{2BB92C69-3F80-4724-9CAD-4EAFC3FD4A04}">
      <dgm:prSet/>
      <dgm:spPr/>
      <dgm:t>
        <a:bodyPr/>
        <a:lstStyle/>
        <a:p>
          <a:endParaRPr lang="en-US"/>
        </a:p>
      </dgm:t>
    </dgm:pt>
    <dgm:pt modelId="{950D2366-002F-40DC-9892-E58B119EBF73}">
      <dgm:prSet/>
      <dgm:spPr/>
      <dgm:t>
        <a:bodyPr/>
        <a:lstStyle/>
        <a:p>
          <a:pPr>
            <a:lnSpc>
              <a:spcPct val="100000"/>
            </a:lnSpc>
          </a:pPr>
          <a:r>
            <a:rPr lang="en-US" dirty="0"/>
            <a:t>A central hub and onsite daycare help prevent abandonment and blight, supporting the community’s stability and daily life. With coordination from local organizations, Health and Human service agencies and resident collaboration daycares are one of the biggest needs for low and moderate income families that not only face displacement but with the daily cost of living.</a:t>
          </a:r>
        </a:p>
      </dgm:t>
    </dgm:pt>
    <dgm:pt modelId="{48A2FF9C-B08F-4A81-8C55-5A527F492196}" type="parTrans" cxnId="{567BD968-39BB-46C0-B2E1-55CEE72122E1}">
      <dgm:prSet/>
      <dgm:spPr/>
      <dgm:t>
        <a:bodyPr/>
        <a:lstStyle/>
        <a:p>
          <a:endParaRPr lang="en-US"/>
        </a:p>
      </dgm:t>
    </dgm:pt>
    <dgm:pt modelId="{2F9BA645-8C7E-4423-BD05-DB2C453D69DA}" type="sibTrans" cxnId="{567BD968-39BB-46C0-B2E1-55CEE72122E1}">
      <dgm:prSet/>
      <dgm:spPr/>
      <dgm:t>
        <a:bodyPr/>
        <a:lstStyle/>
        <a:p>
          <a:endParaRPr lang="en-US"/>
        </a:p>
      </dgm:t>
    </dgm:pt>
    <dgm:pt modelId="{96EB1B79-2D29-4DB2-8355-BD3F4F02C305}" type="pres">
      <dgm:prSet presAssocID="{F027696A-07F2-4867-A81E-55E638759521}" presName="Root" presStyleCnt="0">
        <dgm:presLayoutVars>
          <dgm:dir/>
          <dgm:resizeHandles val="exact"/>
        </dgm:presLayoutVars>
      </dgm:prSet>
      <dgm:spPr/>
    </dgm:pt>
    <dgm:pt modelId="{20628970-396C-45B2-8B6B-16772EA9109C}" type="pres">
      <dgm:prSet presAssocID="{4246629F-EBB1-4BCE-8D02-2207B03619F5}" presName="Composite" presStyleCnt="0"/>
      <dgm:spPr/>
    </dgm:pt>
    <dgm:pt modelId="{0A52946C-B62B-4D6B-A666-3F8BDA6A416F}" type="pres">
      <dgm:prSet presAssocID="{4246629F-EBB1-4BCE-8D02-2207B03619F5}" presName="Picture" presStyleLbl="node1" presStyleIdx="0" presStyleCnt="3"/>
      <dgm:spPr>
        <a:blipFill>
          <a:blip xmlns:r="http://schemas.openxmlformats.org/officeDocument/2006/relationships" r:embed="rId1"/>
          <a:srcRect/>
          <a:stretch>
            <a:fillRect l="-17000" r="-17000"/>
          </a:stretch>
        </a:blipFill>
      </dgm:spPr>
    </dgm:pt>
    <dgm:pt modelId="{741B0852-801A-4405-AA82-8CCFCFDF84B1}" type="pres">
      <dgm:prSet presAssocID="{4246629F-EBB1-4BCE-8D02-2207B03619F5}" presName="Subtitle" presStyleLbl="revTx" presStyleIdx="0" presStyleCnt="6">
        <dgm:presLayoutVars>
          <dgm:chMax val="0"/>
          <dgm:bulletEnabled/>
        </dgm:presLayoutVars>
      </dgm:prSet>
      <dgm:spPr/>
    </dgm:pt>
    <dgm:pt modelId="{8ECE3DC5-9338-49AE-A65E-7E551094B07C}" type="pres">
      <dgm:prSet presAssocID="{4246629F-EBB1-4BCE-8D02-2207B03619F5}" presName="Description" presStyleLbl="revTx" presStyleIdx="1" presStyleCnt="6">
        <dgm:presLayoutVars>
          <dgm:bulletEnabled/>
        </dgm:presLayoutVars>
      </dgm:prSet>
      <dgm:spPr/>
    </dgm:pt>
    <dgm:pt modelId="{6BC3F2A7-EF8F-4BE8-AA6E-C8287719BEA0}" type="pres">
      <dgm:prSet presAssocID="{77345A66-19E8-4C16-B8CD-D4DA3CC9484E}" presName="sibTrans" presStyleLbl="sibTrans2D1" presStyleIdx="0" presStyleCnt="0"/>
      <dgm:spPr/>
    </dgm:pt>
    <dgm:pt modelId="{F297C50E-0DF7-455A-9888-83E5BAE99E8F}" type="pres">
      <dgm:prSet presAssocID="{A2DECADE-213D-407C-97DB-DCD8B3ACD23B}" presName="Composite" presStyleCnt="0"/>
      <dgm:spPr/>
    </dgm:pt>
    <dgm:pt modelId="{5975A1E0-6088-463A-A7A8-6E8AF7EAF31D}" type="pres">
      <dgm:prSet presAssocID="{A2DECADE-213D-407C-97DB-DCD8B3ACD23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0322" r="12927" b="-3"/>
          <a:stretch/>
        </a:blipFill>
      </dgm:spPr>
      <dgm:extLst>
        <a:ext uri="{E40237B7-FDA0-4F09-8148-C483321AD2D9}">
          <dgm14:cNvPr xmlns:dgm14="http://schemas.microsoft.com/office/drawing/2010/diagram" id="0" name="" descr="Group sharing session"/>
        </a:ext>
      </dgm:extLst>
    </dgm:pt>
    <dgm:pt modelId="{72C2EDC7-A463-4C29-95D7-E4D47970A81D}" type="pres">
      <dgm:prSet presAssocID="{A2DECADE-213D-407C-97DB-DCD8B3ACD23B}" presName="Subtitle" presStyleLbl="revTx" presStyleIdx="2" presStyleCnt="6">
        <dgm:presLayoutVars>
          <dgm:chMax val="0"/>
          <dgm:bulletEnabled/>
        </dgm:presLayoutVars>
      </dgm:prSet>
      <dgm:spPr/>
    </dgm:pt>
    <dgm:pt modelId="{66AF01C8-EF8B-4CA4-9EBC-1DD662E9E78B}" type="pres">
      <dgm:prSet presAssocID="{A2DECADE-213D-407C-97DB-DCD8B3ACD23B}" presName="Description" presStyleLbl="revTx" presStyleIdx="3" presStyleCnt="6">
        <dgm:presLayoutVars>
          <dgm:bulletEnabled/>
        </dgm:presLayoutVars>
      </dgm:prSet>
      <dgm:spPr/>
    </dgm:pt>
    <dgm:pt modelId="{59E666AC-2E10-4854-B053-1A83DE7E40EE}" type="pres">
      <dgm:prSet presAssocID="{4A047257-729C-41E5-96CC-C1C129377BAA}" presName="sibTrans" presStyleLbl="sibTrans2D1" presStyleIdx="0" presStyleCnt="0"/>
      <dgm:spPr/>
    </dgm:pt>
    <dgm:pt modelId="{AA424D98-CE93-432E-A621-5ABECACC7E89}" type="pres">
      <dgm:prSet presAssocID="{7E92A46B-F044-4EF3-B598-FE2B4D198665}" presName="Composite" presStyleCnt="0"/>
      <dgm:spPr/>
    </dgm:pt>
    <dgm:pt modelId="{EA9DADE2-4444-42FA-AD65-321F8B79F698}" type="pres">
      <dgm:prSet presAssocID="{7E92A46B-F044-4EF3-B598-FE2B4D198665}" presName="Picture" presStyleLbl="node1" presStyleIdx="2" presStyleCnt="3" custLinFactNeighborX="0" custLinFactNeighborY="-3469"/>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CB75438D-049B-4915-B6F6-61A6B543A11E}" type="pres">
      <dgm:prSet presAssocID="{7E92A46B-F044-4EF3-B598-FE2B4D198665}" presName="Subtitle" presStyleLbl="revTx" presStyleIdx="4" presStyleCnt="6">
        <dgm:presLayoutVars>
          <dgm:chMax val="0"/>
          <dgm:bulletEnabled/>
        </dgm:presLayoutVars>
      </dgm:prSet>
      <dgm:spPr/>
    </dgm:pt>
    <dgm:pt modelId="{165377DF-7014-4D35-9CDD-E2B794399A68}" type="pres">
      <dgm:prSet presAssocID="{7E92A46B-F044-4EF3-B598-FE2B4D198665}" presName="Description" presStyleLbl="revTx" presStyleIdx="5" presStyleCnt="6">
        <dgm:presLayoutVars>
          <dgm:bulletEnabled/>
        </dgm:presLayoutVars>
      </dgm:prSet>
      <dgm:spPr/>
    </dgm:pt>
  </dgm:ptLst>
  <dgm:cxnLst>
    <dgm:cxn modelId="{5524632A-27D2-4021-969E-B27B169B984B}" srcId="{4246629F-EBB1-4BCE-8D02-2207B03619F5}" destId="{0ADA37FA-34AB-4577-AF76-FB77EFB91975}" srcOrd="0" destOrd="0" parTransId="{0D467FCA-F900-4FD8-AFB6-7D016B76DFBD}" sibTransId="{A6822A44-68F5-4DAE-B1FC-C759BDF96921}"/>
    <dgm:cxn modelId="{1D646D31-F6FE-4E73-B975-4CEA7446E1C5}" type="presOf" srcId="{A2DECADE-213D-407C-97DB-DCD8B3ACD23B}" destId="{72C2EDC7-A463-4C29-95D7-E4D47970A81D}" srcOrd="0" destOrd="0" presId="urn:microsoft.com/office/officeart/2024/3/layout/verticalVisualTextBlock1"/>
    <dgm:cxn modelId="{83F09E64-AC15-4E57-854B-88F9ECC3A34A}" type="presOf" srcId="{4A047257-729C-41E5-96CC-C1C129377BAA}" destId="{59E666AC-2E10-4854-B053-1A83DE7E40EE}" srcOrd="0" destOrd="0" presId="urn:microsoft.com/office/officeart/2024/3/layout/verticalVisualTextBlock1"/>
    <dgm:cxn modelId="{567BD968-39BB-46C0-B2E1-55CEE72122E1}" srcId="{7E92A46B-F044-4EF3-B598-FE2B4D198665}" destId="{950D2366-002F-40DC-9892-E58B119EBF73}" srcOrd="0" destOrd="0" parTransId="{48A2FF9C-B08F-4A81-8C55-5A527F492196}" sibTransId="{2F9BA645-8C7E-4423-BD05-DB2C453D69DA}"/>
    <dgm:cxn modelId="{2BB92C69-3F80-4724-9CAD-4EAFC3FD4A04}" srcId="{F027696A-07F2-4867-A81E-55E638759521}" destId="{7E92A46B-F044-4EF3-B598-FE2B4D198665}" srcOrd="2" destOrd="0" parTransId="{E38A66B5-F31B-457A-8E65-6490F5F49273}" sibTransId="{77D48692-DE38-44E8-9E50-CCC20472E40F}"/>
    <dgm:cxn modelId="{D44D196A-EBE8-4522-A117-73100E1CF145}" srcId="{A2DECADE-213D-407C-97DB-DCD8B3ACD23B}" destId="{E75AA9F3-DCA0-4B92-894A-E5C731425B4B}" srcOrd="0" destOrd="0" parTransId="{CE2623CD-15F2-4781-9A4C-4E72700C1F7A}" sibTransId="{8750F496-A371-4413-A989-E68265B4CACD}"/>
    <dgm:cxn modelId="{12CCC84F-A1EB-4718-B6F2-CC63C6AB25CB}" type="presOf" srcId="{E75AA9F3-DCA0-4B92-894A-E5C731425B4B}" destId="{66AF01C8-EF8B-4CA4-9EBC-1DD662E9E78B}" srcOrd="0" destOrd="0" presId="urn:microsoft.com/office/officeart/2024/3/layout/verticalVisualTextBlock1"/>
    <dgm:cxn modelId="{E1073859-39FB-4053-B9AF-F676B945B443}" srcId="{F027696A-07F2-4867-A81E-55E638759521}" destId="{A2DECADE-213D-407C-97DB-DCD8B3ACD23B}" srcOrd="1" destOrd="0" parTransId="{848468E4-7C71-42FE-81C7-EC12348A2BB3}" sibTransId="{4A047257-729C-41E5-96CC-C1C129377BAA}"/>
    <dgm:cxn modelId="{051A2883-34F4-4A06-AF68-CC05EA75C585}" srcId="{F027696A-07F2-4867-A81E-55E638759521}" destId="{4246629F-EBB1-4BCE-8D02-2207B03619F5}" srcOrd="0" destOrd="0" parTransId="{045556EC-BF3C-42C3-991C-AC7B671CBB12}" sibTransId="{77345A66-19E8-4C16-B8CD-D4DA3CC9484E}"/>
    <dgm:cxn modelId="{D69AD08A-A2F7-4E7E-BDB9-FD14DD9E15A2}" type="presOf" srcId="{4246629F-EBB1-4BCE-8D02-2207B03619F5}" destId="{741B0852-801A-4405-AA82-8CCFCFDF84B1}" srcOrd="0" destOrd="0" presId="urn:microsoft.com/office/officeart/2024/3/layout/verticalVisualTextBlock1"/>
    <dgm:cxn modelId="{6B9625A6-679A-4E5B-8054-AF3FC955BCC9}" type="presOf" srcId="{950D2366-002F-40DC-9892-E58B119EBF73}" destId="{165377DF-7014-4D35-9CDD-E2B794399A68}" srcOrd="0" destOrd="0" presId="urn:microsoft.com/office/officeart/2024/3/layout/verticalVisualTextBlock1"/>
    <dgm:cxn modelId="{546843BD-279F-4557-8727-DBC4C7DCDD16}" type="presOf" srcId="{F027696A-07F2-4867-A81E-55E638759521}" destId="{96EB1B79-2D29-4DB2-8355-BD3F4F02C305}" srcOrd="0" destOrd="0" presId="urn:microsoft.com/office/officeart/2024/3/layout/verticalVisualTextBlock1"/>
    <dgm:cxn modelId="{556E2BD0-AE2E-4450-9157-E71002AB3CC2}" type="presOf" srcId="{77345A66-19E8-4C16-B8CD-D4DA3CC9484E}" destId="{6BC3F2A7-EF8F-4BE8-AA6E-C8287719BEA0}" srcOrd="0" destOrd="0" presId="urn:microsoft.com/office/officeart/2024/3/layout/verticalVisualTextBlock1"/>
    <dgm:cxn modelId="{1BD58FEA-DC4F-4816-B684-71268955A1A7}" type="presOf" srcId="{0ADA37FA-34AB-4577-AF76-FB77EFB91975}" destId="{8ECE3DC5-9338-49AE-A65E-7E551094B07C}" srcOrd="0" destOrd="0" presId="urn:microsoft.com/office/officeart/2024/3/layout/verticalVisualTextBlock1"/>
    <dgm:cxn modelId="{562D66F3-01D6-478E-B628-07CDA3497F7B}" type="presOf" srcId="{7E92A46B-F044-4EF3-B598-FE2B4D198665}" destId="{CB75438D-049B-4915-B6F6-61A6B543A11E}" srcOrd="0" destOrd="0" presId="urn:microsoft.com/office/officeart/2024/3/layout/verticalVisualTextBlock1"/>
    <dgm:cxn modelId="{09549B7D-B7FC-4205-9FC9-89531CC0FC7B}" type="presParOf" srcId="{96EB1B79-2D29-4DB2-8355-BD3F4F02C305}" destId="{20628970-396C-45B2-8B6B-16772EA9109C}" srcOrd="0" destOrd="0" presId="urn:microsoft.com/office/officeart/2024/3/layout/verticalVisualTextBlock1"/>
    <dgm:cxn modelId="{B2FFE8D6-15E2-4152-8160-33485C32EF3C}" type="presParOf" srcId="{20628970-396C-45B2-8B6B-16772EA9109C}" destId="{0A52946C-B62B-4D6B-A666-3F8BDA6A416F}" srcOrd="0" destOrd="0" presId="urn:microsoft.com/office/officeart/2024/3/layout/verticalVisualTextBlock1"/>
    <dgm:cxn modelId="{F1D94060-60DF-469B-B748-9632F16310D9}" type="presParOf" srcId="{20628970-396C-45B2-8B6B-16772EA9109C}" destId="{741B0852-801A-4405-AA82-8CCFCFDF84B1}" srcOrd="1" destOrd="0" presId="urn:microsoft.com/office/officeart/2024/3/layout/verticalVisualTextBlock1"/>
    <dgm:cxn modelId="{5C1A369B-78FC-41DF-892F-46D269A2D10C}" type="presParOf" srcId="{20628970-396C-45B2-8B6B-16772EA9109C}" destId="{8ECE3DC5-9338-49AE-A65E-7E551094B07C}" srcOrd="2" destOrd="0" presId="urn:microsoft.com/office/officeart/2024/3/layout/verticalVisualTextBlock1"/>
    <dgm:cxn modelId="{DD066887-4C51-4A3F-A303-1B714767B874}" type="presParOf" srcId="{96EB1B79-2D29-4DB2-8355-BD3F4F02C305}" destId="{6BC3F2A7-EF8F-4BE8-AA6E-C8287719BEA0}" srcOrd="1" destOrd="0" presId="urn:microsoft.com/office/officeart/2024/3/layout/verticalVisualTextBlock1"/>
    <dgm:cxn modelId="{6C0BCE49-EE9C-4AFA-BA98-84D5BE8D79AF}" type="presParOf" srcId="{96EB1B79-2D29-4DB2-8355-BD3F4F02C305}" destId="{F297C50E-0DF7-455A-9888-83E5BAE99E8F}" srcOrd="2" destOrd="0" presId="urn:microsoft.com/office/officeart/2024/3/layout/verticalVisualTextBlock1"/>
    <dgm:cxn modelId="{40F1543F-6B2F-47E5-BCA4-95BBF6C20818}" type="presParOf" srcId="{F297C50E-0DF7-455A-9888-83E5BAE99E8F}" destId="{5975A1E0-6088-463A-A7A8-6E8AF7EAF31D}" srcOrd="0" destOrd="0" presId="urn:microsoft.com/office/officeart/2024/3/layout/verticalVisualTextBlock1"/>
    <dgm:cxn modelId="{45F20C7D-7982-4D84-B2C9-FB553759F8EB}" type="presParOf" srcId="{F297C50E-0DF7-455A-9888-83E5BAE99E8F}" destId="{72C2EDC7-A463-4C29-95D7-E4D47970A81D}" srcOrd="1" destOrd="0" presId="urn:microsoft.com/office/officeart/2024/3/layout/verticalVisualTextBlock1"/>
    <dgm:cxn modelId="{010BC106-52A1-4963-9254-BBEC026931E1}" type="presParOf" srcId="{F297C50E-0DF7-455A-9888-83E5BAE99E8F}" destId="{66AF01C8-EF8B-4CA4-9EBC-1DD662E9E78B}" srcOrd="2" destOrd="0" presId="urn:microsoft.com/office/officeart/2024/3/layout/verticalVisualTextBlock1"/>
    <dgm:cxn modelId="{C3D0F4F6-6856-462C-9D82-1067F866D2C7}" type="presParOf" srcId="{96EB1B79-2D29-4DB2-8355-BD3F4F02C305}" destId="{59E666AC-2E10-4854-B053-1A83DE7E40EE}" srcOrd="3" destOrd="0" presId="urn:microsoft.com/office/officeart/2024/3/layout/verticalVisualTextBlock1"/>
    <dgm:cxn modelId="{270CE526-C4B2-4C4E-93DB-8D7505C27136}" type="presParOf" srcId="{96EB1B79-2D29-4DB2-8355-BD3F4F02C305}" destId="{AA424D98-CE93-432E-A621-5ABECACC7E89}" srcOrd="4" destOrd="0" presId="urn:microsoft.com/office/officeart/2024/3/layout/verticalVisualTextBlock1"/>
    <dgm:cxn modelId="{38F1C9AC-CC7D-4CD8-9865-C935DDF1A9B0}" type="presParOf" srcId="{AA424D98-CE93-432E-A621-5ABECACC7E89}" destId="{EA9DADE2-4444-42FA-AD65-321F8B79F698}" srcOrd="0" destOrd="0" presId="urn:microsoft.com/office/officeart/2024/3/layout/verticalVisualTextBlock1"/>
    <dgm:cxn modelId="{E1E403BA-F667-46BB-A035-3BF22B19E5C9}" type="presParOf" srcId="{AA424D98-CE93-432E-A621-5ABECACC7E89}" destId="{CB75438D-049B-4915-B6F6-61A6B543A11E}" srcOrd="1" destOrd="0" presId="urn:microsoft.com/office/officeart/2024/3/layout/verticalVisualTextBlock1"/>
    <dgm:cxn modelId="{E022FF8A-4A29-428B-AFA4-77E6D2742123}" type="presParOf" srcId="{AA424D98-CE93-432E-A621-5ABECACC7E89}" destId="{165377DF-7014-4D35-9CDD-E2B794399A6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CD2024-647C-42FD-801A-764AEB822ED0}"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3AF2A26F-6B7C-4194-BD50-F2B71737797C}">
      <dgm:prSet/>
      <dgm:spPr/>
      <dgm:t>
        <a:bodyPr/>
        <a:lstStyle/>
        <a:p>
          <a:pPr>
            <a:lnSpc>
              <a:spcPct val="100000"/>
            </a:lnSpc>
            <a:defRPr b="1"/>
          </a:pPr>
          <a:r>
            <a:rPr lang="en-US"/>
            <a:t>Integrated Community Services</a:t>
          </a:r>
        </a:p>
      </dgm:t>
    </dgm:pt>
    <dgm:pt modelId="{777152D0-ED39-4266-A4CE-DE118034DA31}" type="parTrans" cxnId="{CB2F6124-15FB-4607-996A-2EB96AAD2204}">
      <dgm:prSet/>
      <dgm:spPr/>
      <dgm:t>
        <a:bodyPr/>
        <a:lstStyle/>
        <a:p>
          <a:endParaRPr lang="en-US"/>
        </a:p>
      </dgm:t>
    </dgm:pt>
    <dgm:pt modelId="{45AC95F2-5850-42C3-AFA4-45A30B76BE6F}" type="sibTrans" cxnId="{CB2F6124-15FB-4607-996A-2EB96AAD2204}">
      <dgm:prSet/>
      <dgm:spPr/>
      <dgm:t>
        <a:bodyPr/>
        <a:lstStyle/>
        <a:p>
          <a:pPr>
            <a:lnSpc>
              <a:spcPct val="100000"/>
            </a:lnSpc>
            <a:defRPr b="1"/>
          </a:pPr>
          <a:endParaRPr lang="en-US"/>
        </a:p>
      </dgm:t>
    </dgm:pt>
    <dgm:pt modelId="{7757A53D-F0EB-4655-9CE1-28744E6C99D4}">
      <dgm:prSet/>
      <dgm:spPr/>
      <dgm:t>
        <a:bodyPr/>
        <a:lstStyle/>
        <a:p>
          <a:pPr>
            <a:lnSpc>
              <a:spcPct val="100000"/>
            </a:lnSpc>
          </a:pPr>
          <a:r>
            <a:rPr lang="en-US" dirty="0"/>
            <a:t>We combine programmatic services with affordable housing development to promote holistic and sustainable community growth. Reinvestment from those affordable housing developments is how we infuse growth in our schools, in communities, our homes and in our </a:t>
          </a:r>
          <a:r>
            <a:rPr lang="en-US" dirty="0" err="1"/>
            <a:t>childrens</a:t>
          </a:r>
          <a:r>
            <a:rPr lang="en-US" dirty="0"/>
            <a:t> future.</a:t>
          </a:r>
        </a:p>
      </dgm:t>
    </dgm:pt>
    <dgm:pt modelId="{ED19469B-0F6E-4D3A-BFD4-DB7CF108993B}" type="parTrans" cxnId="{3F5C46C5-0BD0-409C-A0B2-4D3600825008}">
      <dgm:prSet/>
      <dgm:spPr/>
      <dgm:t>
        <a:bodyPr/>
        <a:lstStyle/>
        <a:p>
          <a:endParaRPr lang="en-US"/>
        </a:p>
      </dgm:t>
    </dgm:pt>
    <dgm:pt modelId="{2646A343-DF62-489B-85D0-4514975B6822}" type="sibTrans" cxnId="{3F5C46C5-0BD0-409C-A0B2-4D3600825008}">
      <dgm:prSet/>
      <dgm:spPr/>
      <dgm:t>
        <a:bodyPr/>
        <a:lstStyle/>
        <a:p>
          <a:endParaRPr lang="en-US"/>
        </a:p>
      </dgm:t>
    </dgm:pt>
    <dgm:pt modelId="{B15FF42F-80CA-47A6-9F4E-3C89D75D15DD}">
      <dgm:prSet/>
      <dgm:spPr/>
      <dgm:t>
        <a:bodyPr/>
        <a:lstStyle/>
        <a:p>
          <a:pPr>
            <a:lnSpc>
              <a:spcPct val="100000"/>
            </a:lnSpc>
            <a:defRPr b="1"/>
          </a:pPr>
          <a:r>
            <a:rPr lang="en-US"/>
            <a:t>Reinvestment for Local Impact</a:t>
          </a:r>
        </a:p>
      </dgm:t>
    </dgm:pt>
    <dgm:pt modelId="{68230D26-968C-434C-B72D-26E00B72F1D7}" type="parTrans" cxnId="{EA17C19B-E3AC-41B3-8ACA-DF74A0A10F7D}">
      <dgm:prSet/>
      <dgm:spPr/>
      <dgm:t>
        <a:bodyPr/>
        <a:lstStyle/>
        <a:p>
          <a:endParaRPr lang="en-US"/>
        </a:p>
      </dgm:t>
    </dgm:pt>
    <dgm:pt modelId="{C3B24C93-ED5B-46F6-8107-A35809093DD4}" type="sibTrans" cxnId="{EA17C19B-E3AC-41B3-8ACA-DF74A0A10F7D}">
      <dgm:prSet/>
      <dgm:spPr/>
      <dgm:t>
        <a:bodyPr/>
        <a:lstStyle/>
        <a:p>
          <a:pPr>
            <a:lnSpc>
              <a:spcPct val="100000"/>
            </a:lnSpc>
            <a:defRPr b="1"/>
          </a:pPr>
          <a:endParaRPr lang="en-US"/>
        </a:p>
      </dgm:t>
    </dgm:pt>
    <dgm:pt modelId="{B0883219-3F53-42B1-A21E-2C502DF331FB}">
      <dgm:prSet/>
      <dgm:spPr/>
      <dgm:t>
        <a:bodyPr/>
        <a:lstStyle/>
        <a:p>
          <a:pPr>
            <a:lnSpc>
              <a:spcPct val="100000"/>
            </a:lnSpc>
          </a:pPr>
          <a:r>
            <a:rPr lang="en-US" dirty="0"/>
            <a:t>Subsidies are reinvested to support schools, organizations, and job creation, benefiting the local community directly. Reinvestment from those affordable housing developments is how we infuse growth in our schools, in communities, our homes and in our children's future. Helping families exit welfare, see their dilemmas eye to eye and provide our mother and fathers with the knowledge they need to set their children up for financially independent futures.</a:t>
          </a:r>
        </a:p>
      </dgm:t>
    </dgm:pt>
    <dgm:pt modelId="{BD46577F-30AF-481A-A47E-EBA0A7C47635}" type="parTrans" cxnId="{0B2B1FFC-C0C1-499E-914D-EF34E8E16F87}">
      <dgm:prSet/>
      <dgm:spPr/>
      <dgm:t>
        <a:bodyPr/>
        <a:lstStyle/>
        <a:p>
          <a:endParaRPr lang="en-US"/>
        </a:p>
      </dgm:t>
    </dgm:pt>
    <dgm:pt modelId="{704BDB47-066B-4F4E-A2BE-E30A556BBFB1}" type="sibTrans" cxnId="{0B2B1FFC-C0C1-499E-914D-EF34E8E16F87}">
      <dgm:prSet/>
      <dgm:spPr/>
      <dgm:t>
        <a:bodyPr/>
        <a:lstStyle/>
        <a:p>
          <a:endParaRPr lang="en-US"/>
        </a:p>
      </dgm:t>
    </dgm:pt>
    <dgm:pt modelId="{9CFDE31F-E502-44C8-8AB5-F04ECCADF143}">
      <dgm:prSet/>
      <dgm:spPr/>
      <dgm:t>
        <a:bodyPr/>
        <a:lstStyle/>
        <a:p>
          <a:pPr>
            <a:lnSpc>
              <a:spcPct val="100000"/>
            </a:lnSpc>
            <a:defRPr b="1"/>
          </a:pPr>
          <a:r>
            <a:rPr lang="en-US"/>
            <a:t>Alignment With Local Plans</a:t>
          </a:r>
        </a:p>
      </dgm:t>
    </dgm:pt>
    <dgm:pt modelId="{5CCF5202-1348-4E72-B488-4D7EB0A28B3B}" type="parTrans" cxnId="{5986B3D1-185F-4FC7-8B8C-F209D8D3EE0B}">
      <dgm:prSet/>
      <dgm:spPr/>
      <dgm:t>
        <a:bodyPr/>
        <a:lstStyle/>
        <a:p>
          <a:endParaRPr lang="en-US"/>
        </a:p>
      </dgm:t>
    </dgm:pt>
    <dgm:pt modelId="{C79F7383-AFDB-4DF1-AEC3-703AF66763ED}" type="sibTrans" cxnId="{5986B3D1-185F-4FC7-8B8C-F209D8D3EE0B}">
      <dgm:prSet/>
      <dgm:spPr/>
      <dgm:t>
        <a:bodyPr/>
        <a:lstStyle/>
        <a:p>
          <a:endParaRPr lang="en-US"/>
        </a:p>
      </dgm:t>
    </dgm:pt>
    <dgm:pt modelId="{98594D9B-7F6B-420C-8ACA-8A19D8120354}">
      <dgm:prSet/>
      <dgm:spPr/>
      <dgm:t>
        <a:bodyPr/>
        <a:lstStyle/>
        <a:p>
          <a:pPr>
            <a:lnSpc>
              <a:spcPct val="100000"/>
            </a:lnSpc>
          </a:pPr>
          <a:r>
            <a:rPr lang="en-US" dirty="0"/>
            <a:t>Our work aligns with residents, clients, and government plans, ensuring development meets housing, land use, and general goals. Working with regional housing authorities, coordinated entry service providers and other community based non-profits is how we sustain our commitments and plans for our future.</a:t>
          </a:r>
        </a:p>
      </dgm:t>
    </dgm:pt>
    <dgm:pt modelId="{1E3D0ADD-44E6-476A-A2D8-92ECE46FED65}" type="parTrans" cxnId="{C516E89A-B7A4-4C89-8540-1E9CA31E8AD8}">
      <dgm:prSet/>
      <dgm:spPr/>
      <dgm:t>
        <a:bodyPr/>
        <a:lstStyle/>
        <a:p>
          <a:endParaRPr lang="en-US"/>
        </a:p>
      </dgm:t>
    </dgm:pt>
    <dgm:pt modelId="{2CD2A812-EF23-4AF9-858B-2D79ADD17827}" type="sibTrans" cxnId="{C516E89A-B7A4-4C89-8540-1E9CA31E8AD8}">
      <dgm:prSet/>
      <dgm:spPr/>
      <dgm:t>
        <a:bodyPr/>
        <a:lstStyle/>
        <a:p>
          <a:endParaRPr lang="en-US"/>
        </a:p>
      </dgm:t>
    </dgm:pt>
    <dgm:pt modelId="{FDA7EADE-45DE-417C-AED6-B8D790068981}" type="pres">
      <dgm:prSet presAssocID="{79CD2024-647C-42FD-801A-764AEB822ED0}" presName="Root" presStyleCnt="0">
        <dgm:presLayoutVars>
          <dgm:dir/>
          <dgm:resizeHandles val="exact"/>
        </dgm:presLayoutVars>
      </dgm:prSet>
      <dgm:spPr/>
    </dgm:pt>
    <dgm:pt modelId="{1CF12A06-5B82-4C67-8EF6-66E10DE5FF95}" type="pres">
      <dgm:prSet presAssocID="{3AF2A26F-6B7C-4194-BD50-F2B71737797C}" presName="Composite" presStyleCnt="0"/>
      <dgm:spPr/>
    </dgm:pt>
    <dgm:pt modelId="{0F2F8CAB-7229-4322-9F1F-51CAA6FCEE65}" type="pres">
      <dgm:prSet presAssocID="{3AF2A26F-6B7C-4194-BD50-F2B71737797C}"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7367" r="15881" b="-3"/>
          <a:stretch/>
        </a:blipFill>
      </dgm:spPr>
      <dgm:extLst>
        <a:ext uri="{E40237B7-FDA0-4F09-8148-C483321AD2D9}">
          <dgm14:cNvPr xmlns:dgm14="http://schemas.microsoft.com/office/drawing/2010/diagram" id="0" name="" descr="Aerial view of housing community"/>
        </a:ext>
      </dgm:extLst>
    </dgm:pt>
    <dgm:pt modelId="{952A2727-4E9E-4294-B8FB-A0151302C031}" type="pres">
      <dgm:prSet presAssocID="{3AF2A26F-6B7C-4194-BD50-F2B71737797C}" presName="Subtitle" presStyleLbl="revTx" presStyleIdx="0" presStyleCnt="6">
        <dgm:presLayoutVars>
          <dgm:chMax val="0"/>
          <dgm:bulletEnabled/>
        </dgm:presLayoutVars>
      </dgm:prSet>
      <dgm:spPr/>
    </dgm:pt>
    <dgm:pt modelId="{6E7FFFEC-CFB8-466D-B384-75310C2674B7}" type="pres">
      <dgm:prSet presAssocID="{3AF2A26F-6B7C-4194-BD50-F2B71737797C}" presName="Description" presStyleLbl="revTx" presStyleIdx="1" presStyleCnt="6">
        <dgm:presLayoutVars>
          <dgm:bulletEnabled/>
        </dgm:presLayoutVars>
      </dgm:prSet>
      <dgm:spPr/>
    </dgm:pt>
    <dgm:pt modelId="{9BD0C2C9-661F-4544-995C-E7908C47B705}" type="pres">
      <dgm:prSet presAssocID="{45AC95F2-5850-42C3-AFA4-45A30B76BE6F}" presName="sibTrans" presStyleLbl="sibTrans2D1" presStyleIdx="0" presStyleCnt="0"/>
      <dgm:spPr/>
    </dgm:pt>
    <dgm:pt modelId="{673C4135-C035-4F37-A205-0E7A0BE7FA7B}" type="pres">
      <dgm:prSet presAssocID="{B15FF42F-80CA-47A6-9F4E-3C89D75D15DD}" presName="Composite" presStyleCnt="0"/>
      <dgm:spPr/>
    </dgm:pt>
    <dgm:pt modelId="{71B7EFE0-B4F4-4BE1-A769-6A4ED24A7DCA}" type="pres">
      <dgm:prSet presAssocID="{B15FF42F-80CA-47A6-9F4E-3C89D75D15DD}"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3367" r="19882" b="-3"/>
          <a:stretch/>
        </a:blipFill>
      </dgm:spPr>
      <dgm:extLst>
        <a:ext uri="{E40237B7-FDA0-4F09-8148-C483321AD2D9}">
          <dgm14:cNvPr xmlns:dgm14="http://schemas.microsoft.com/office/drawing/2010/diagram" id="0" name="" descr="A DSLR photo of a new and modern industrial loft or industrial building.  The building is made with red bricks. The sky is clear blue on a summer day. The grass is green and there is an alley going to the main entrance of the building with flowers and bushes and the parking lot is empty."/>
        </a:ext>
      </dgm:extLst>
    </dgm:pt>
    <dgm:pt modelId="{D6B45DFC-CF33-4F15-851F-E70D728752EC}" type="pres">
      <dgm:prSet presAssocID="{B15FF42F-80CA-47A6-9F4E-3C89D75D15DD}" presName="Subtitle" presStyleLbl="revTx" presStyleIdx="2" presStyleCnt="6">
        <dgm:presLayoutVars>
          <dgm:chMax val="0"/>
          <dgm:bulletEnabled/>
        </dgm:presLayoutVars>
      </dgm:prSet>
      <dgm:spPr/>
    </dgm:pt>
    <dgm:pt modelId="{86B81DEA-138A-4623-BDD6-8FD44CC0A00F}" type="pres">
      <dgm:prSet presAssocID="{B15FF42F-80CA-47A6-9F4E-3C89D75D15DD}" presName="Description" presStyleLbl="revTx" presStyleIdx="3" presStyleCnt="6">
        <dgm:presLayoutVars>
          <dgm:bulletEnabled/>
        </dgm:presLayoutVars>
      </dgm:prSet>
      <dgm:spPr/>
    </dgm:pt>
    <dgm:pt modelId="{02CCF18E-FE05-4BAD-ADB9-46D6A66E283C}" type="pres">
      <dgm:prSet presAssocID="{C3B24C93-ED5B-46F6-8107-A35809093DD4}" presName="sibTrans" presStyleLbl="sibTrans2D1" presStyleIdx="0" presStyleCnt="0"/>
      <dgm:spPr/>
    </dgm:pt>
    <dgm:pt modelId="{57F44910-9206-43D7-9989-298D2A9BC32F}" type="pres">
      <dgm:prSet presAssocID="{9CFDE31F-E502-44C8-8AB5-F04ECCADF143}" presName="Composite" presStyleCnt="0"/>
      <dgm:spPr/>
    </dgm:pt>
    <dgm:pt modelId="{7773E115-0F42-45D0-AC16-59F61192EE8D}" type="pres">
      <dgm:prSet presAssocID="{9CFDE31F-E502-44C8-8AB5-F04ECCADF143}"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125" r="14123" b="-3"/>
          <a:stretch/>
        </a:blipFill>
      </dgm:spPr>
      <dgm:extLst>
        <a:ext uri="{E40237B7-FDA0-4F09-8148-C483321AD2D9}">
          <dgm14:cNvPr xmlns:dgm14="http://schemas.microsoft.com/office/drawing/2010/diagram" id="0" name="" descr="Three generations of males"/>
        </a:ext>
      </dgm:extLst>
    </dgm:pt>
    <dgm:pt modelId="{F1112493-DE1E-4B46-9367-A77EFC9EC421}" type="pres">
      <dgm:prSet presAssocID="{9CFDE31F-E502-44C8-8AB5-F04ECCADF143}" presName="Subtitle" presStyleLbl="revTx" presStyleIdx="4" presStyleCnt="6">
        <dgm:presLayoutVars>
          <dgm:chMax val="0"/>
          <dgm:bulletEnabled/>
        </dgm:presLayoutVars>
      </dgm:prSet>
      <dgm:spPr/>
    </dgm:pt>
    <dgm:pt modelId="{CDA56E47-64A6-4EFC-9F4E-F649B0CEF718}" type="pres">
      <dgm:prSet presAssocID="{9CFDE31F-E502-44C8-8AB5-F04ECCADF143}" presName="Description" presStyleLbl="revTx" presStyleIdx="5" presStyleCnt="6">
        <dgm:presLayoutVars>
          <dgm:bulletEnabled/>
        </dgm:presLayoutVars>
      </dgm:prSet>
      <dgm:spPr/>
    </dgm:pt>
  </dgm:ptLst>
  <dgm:cxnLst>
    <dgm:cxn modelId="{B9BED808-A213-4CB7-A310-92C5433B0823}" type="presOf" srcId="{79CD2024-647C-42FD-801A-764AEB822ED0}" destId="{FDA7EADE-45DE-417C-AED6-B8D790068981}" srcOrd="0" destOrd="0" presId="urn:microsoft.com/office/officeart/2024/3/layout/verticalVisualTextBlock1"/>
    <dgm:cxn modelId="{CB2F6124-15FB-4607-996A-2EB96AAD2204}" srcId="{79CD2024-647C-42FD-801A-764AEB822ED0}" destId="{3AF2A26F-6B7C-4194-BD50-F2B71737797C}" srcOrd="0" destOrd="0" parTransId="{777152D0-ED39-4266-A4CE-DE118034DA31}" sibTransId="{45AC95F2-5850-42C3-AFA4-45A30B76BE6F}"/>
    <dgm:cxn modelId="{6DBC9724-55FD-4A04-8AD0-718249C98617}" type="presOf" srcId="{B0883219-3F53-42B1-A21E-2C502DF331FB}" destId="{86B81DEA-138A-4623-BDD6-8FD44CC0A00F}" srcOrd="0" destOrd="0" presId="urn:microsoft.com/office/officeart/2024/3/layout/verticalVisualTextBlock1"/>
    <dgm:cxn modelId="{48DA4567-DF20-44AD-A382-E527C77EA7A3}" type="presOf" srcId="{C3B24C93-ED5B-46F6-8107-A35809093DD4}" destId="{02CCF18E-FE05-4BAD-ADB9-46D6A66E283C}" srcOrd="0" destOrd="0" presId="urn:microsoft.com/office/officeart/2024/3/layout/verticalVisualTextBlock1"/>
    <dgm:cxn modelId="{54D2294C-AC70-476C-BC8F-2B4D004CD132}" type="presOf" srcId="{45AC95F2-5850-42C3-AFA4-45A30B76BE6F}" destId="{9BD0C2C9-661F-4544-995C-E7908C47B705}" srcOrd="0" destOrd="0" presId="urn:microsoft.com/office/officeart/2024/3/layout/verticalVisualTextBlock1"/>
    <dgm:cxn modelId="{5C794459-7B06-4C0B-B6D4-352084F4C87B}" type="presOf" srcId="{3AF2A26F-6B7C-4194-BD50-F2B71737797C}" destId="{952A2727-4E9E-4294-B8FB-A0151302C031}" srcOrd="0" destOrd="0" presId="urn:microsoft.com/office/officeart/2024/3/layout/verticalVisualTextBlock1"/>
    <dgm:cxn modelId="{C516E89A-B7A4-4C89-8540-1E9CA31E8AD8}" srcId="{9CFDE31F-E502-44C8-8AB5-F04ECCADF143}" destId="{98594D9B-7F6B-420C-8ACA-8A19D8120354}" srcOrd="0" destOrd="0" parTransId="{1E3D0ADD-44E6-476A-A2D8-92ECE46FED65}" sibTransId="{2CD2A812-EF23-4AF9-858B-2D79ADD17827}"/>
    <dgm:cxn modelId="{EA17C19B-E3AC-41B3-8ACA-DF74A0A10F7D}" srcId="{79CD2024-647C-42FD-801A-764AEB822ED0}" destId="{B15FF42F-80CA-47A6-9F4E-3C89D75D15DD}" srcOrd="1" destOrd="0" parTransId="{68230D26-968C-434C-B72D-26E00B72F1D7}" sibTransId="{C3B24C93-ED5B-46F6-8107-A35809093DD4}"/>
    <dgm:cxn modelId="{4E71DCA1-4480-41E5-A4B4-BE3BEDC3B187}" type="presOf" srcId="{B15FF42F-80CA-47A6-9F4E-3C89D75D15DD}" destId="{D6B45DFC-CF33-4F15-851F-E70D728752EC}" srcOrd="0" destOrd="0" presId="urn:microsoft.com/office/officeart/2024/3/layout/verticalVisualTextBlock1"/>
    <dgm:cxn modelId="{3F5C46C5-0BD0-409C-A0B2-4D3600825008}" srcId="{3AF2A26F-6B7C-4194-BD50-F2B71737797C}" destId="{7757A53D-F0EB-4655-9CE1-28744E6C99D4}" srcOrd="0" destOrd="0" parTransId="{ED19469B-0F6E-4D3A-BFD4-DB7CF108993B}" sibTransId="{2646A343-DF62-489B-85D0-4514975B6822}"/>
    <dgm:cxn modelId="{5986B3D1-185F-4FC7-8B8C-F209D8D3EE0B}" srcId="{79CD2024-647C-42FD-801A-764AEB822ED0}" destId="{9CFDE31F-E502-44C8-8AB5-F04ECCADF143}" srcOrd="2" destOrd="0" parTransId="{5CCF5202-1348-4E72-B488-4D7EB0A28B3B}" sibTransId="{C79F7383-AFDB-4DF1-AEC3-703AF66763ED}"/>
    <dgm:cxn modelId="{C65F86E4-89D9-45E0-A894-F633DA8EC44F}" type="presOf" srcId="{9CFDE31F-E502-44C8-8AB5-F04ECCADF143}" destId="{F1112493-DE1E-4B46-9367-A77EFC9EC421}" srcOrd="0" destOrd="0" presId="urn:microsoft.com/office/officeart/2024/3/layout/verticalVisualTextBlock1"/>
    <dgm:cxn modelId="{FBD296F8-B22B-4791-9D58-189CC9E26DDB}" type="presOf" srcId="{7757A53D-F0EB-4655-9CE1-28744E6C99D4}" destId="{6E7FFFEC-CFB8-466D-B384-75310C2674B7}" srcOrd="0" destOrd="0" presId="urn:microsoft.com/office/officeart/2024/3/layout/verticalVisualTextBlock1"/>
    <dgm:cxn modelId="{C27784FB-6D21-4E1F-BE4C-6BC08D16A47A}" type="presOf" srcId="{98594D9B-7F6B-420C-8ACA-8A19D8120354}" destId="{CDA56E47-64A6-4EFC-9F4E-F649B0CEF718}" srcOrd="0" destOrd="0" presId="urn:microsoft.com/office/officeart/2024/3/layout/verticalVisualTextBlock1"/>
    <dgm:cxn modelId="{0B2B1FFC-C0C1-499E-914D-EF34E8E16F87}" srcId="{B15FF42F-80CA-47A6-9F4E-3C89D75D15DD}" destId="{B0883219-3F53-42B1-A21E-2C502DF331FB}" srcOrd="0" destOrd="0" parTransId="{BD46577F-30AF-481A-A47E-EBA0A7C47635}" sibTransId="{704BDB47-066B-4F4E-A2BE-E30A556BBFB1}"/>
    <dgm:cxn modelId="{CC8E6221-646E-43CF-B902-41FFACE0A8E9}" type="presParOf" srcId="{FDA7EADE-45DE-417C-AED6-B8D790068981}" destId="{1CF12A06-5B82-4C67-8EF6-66E10DE5FF95}" srcOrd="0" destOrd="0" presId="urn:microsoft.com/office/officeart/2024/3/layout/verticalVisualTextBlock1"/>
    <dgm:cxn modelId="{1B8E4FB1-70B1-4957-9B42-5FF5B38EE532}" type="presParOf" srcId="{1CF12A06-5B82-4C67-8EF6-66E10DE5FF95}" destId="{0F2F8CAB-7229-4322-9F1F-51CAA6FCEE65}" srcOrd="0" destOrd="0" presId="urn:microsoft.com/office/officeart/2024/3/layout/verticalVisualTextBlock1"/>
    <dgm:cxn modelId="{467F8179-DB0A-4EBE-ADE7-47209B9791EE}" type="presParOf" srcId="{1CF12A06-5B82-4C67-8EF6-66E10DE5FF95}" destId="{952A2727-4E9E-4294-B8FB-A0151302C031}" srcOrd="1" destOrd="0" presId="urn:microsoft.com/office/officeart/2024/3/layout/verticalVisualTextBlock1"/>
    <dgm:cxn modelId="{597CC762-C67F-4428-81BD-AE4C43083782}" type="presParOf" srcId="{1CF12A06-5B82-4C67-8EF6-66E10DE5FF95}" destId="{6E7FFFEC-CFB8-466D-B384-75310C2674B7}" srcOrd="2" destOrd="0" presId="urn:microsoft.com/office/officeart/2024/3/layout/verticalVisualTextBlock1"/>
    <dgm:cxn modelId="{841853FD-767A-45E1-8CF4-1A1D6593C04D}" type="presParOf" srcId="{FDA7EADE-45DE-417C-AED6-B8D790068981}" destId="{9BD0C2C9-661F-4544-995C-E7908C47B705}" srcOrd="1" destOrd="0" presId="urn:microsoft.com/office/officeart/2024/3/layout/verticalVisualTextBlock1"/>
    <dgm:cxn modelId="{870E9CCC-57E7-42CC-AF35-DF6F6D2CE9FC}" type="presParOf" srcId="{FDA7EADE-45DE-417C-AED6-B8D790068981}" destId="{673C4135-C035-4F37-A205-0E7A0BE7FA7B}" srcOrd="2" destOrd="0" presId="urn:microsoft.com/office/officeart/2024/3/layout/verticalVisualTextBlock1"/>
    <dgm:cxn modelId="{D14245E2-39ED-4140-B4F6-641584CA95D2}" type="presParOf" srcId="{673C4135-C035-4F37-A205-0E7A0BE7FA7B}" destId="{71B7EFE0-B4F4-4BE1-A769-6A4ED24A7DCA}" srcOrd="0" destOrd="0" presId="urn:microsoft.com/office/officeart/2024/3/layout/verticalVisualTextBlock1"/>
    <dgm:cxn modelId="{6B5D8F8E-58E6-47C6-B198-6D4B2A5F15B5}" type="presParOf" srcId="{673C4135-C035-4F37-A205-0E7A0BE7FA7B}" destId="{D6B45DFC-CF33-4F15-851F-E70D728752EC}" srcOrd="1" destOrd="0" presId="urn:microsoft.com/office/officeart/2024/3/layout/verticalVisualTextBlock1"/>
    <dgm:cxn modelId="{85D614B9-4B5B-49E8-86DF-003F3D605832}" type="presParOf" srcId="{673C4135-C035-4F37-A205-0E7A0BE7FA7B}" destId="{86B81DEA-138A-4623-BDD6-8FD44CC0A00F}" srcOrd="2" destOrd="0" presId="urn:microsoft.com/office/officeart/2024/3/layout/verticalVisualTextBlock1"/>
    <dgm:cxn modelId="{3CFF1B4C-4598-43FA-93B7-5784F304146C}" type="presParOf" srcId="{FDA7EADE-45DE-417C-AED6-B8D790068981}" destId="{02CCF18E-FE05-4BAD-ADB9-46D6A66E283C}" srcOrd="3" destOrd="0" presId="urn:microsoft.com/office/officeart/2024/3/layout/verticalVisualTextBlock1"/>
    <dgm:cxn modelId="{7835A456-1C9A-4DCA-8F2B-EB6F756D069D}" type="presParOf" srcId="{FDA7EADE-45DE-417C-AED6-B8D790068981}" destId="{57F44910-9206-43D7-9989-298D2A9BC32F}" srcOrd="4" destOrd="0" presId="urn:microsoft.com/office/officeart/2024/3/layout/verticalVisualTextBlock1"/>
    <dgm:cxn modelId="{73091476-8ED4-4217-AA53-7BF4F476CEBA}" type="presParOf" srcId="{57F44910-9206-43D7-9989-298D2A9BC32F}" destId="{7773E115-0F42-45D0-AC16-59F61192EE8D}" srcOrd="0" destOrd="0" presId="urn:microsoft.com/office/officeart/2024/3/layout/verticalVisualTextBlock1"/>
    <dgm:cxn modelId="{8FB05D46-C334-49D1-B837-9EC67063EE0B}" type="presParOf" srcId="{57F44910-9206-43D7-9989-298D2A9BC32F}" destId="{F1112493-DE1E-4B46-9367-A77EFC9EC421}" srcOrd="1" destOrd="0" presId="urn:microsoft.com/office/officeart/2024/3/layout/verticalVisualTextBlock1"/>
    <dgm:cxn modelId="{E63834EF-CAAB-4B81-B104-23D93008FC63}" type="presParOf" srcId="{57F44910-9206-43D7-9989-298D2A9BC32F}" destId="{CDA56E47-64A6-4EFC-9F4E-F649B0CEF71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FB2455-09F6-4ECF-9174-AD9D367C7608}"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222181E-9EC9-44A2-AB22-DC5ECDE1410A}">
      <dgm:prSet/>
      <dgm:spPr/>
      <dgm:t>
        <a:bodyPr/>
        <a:lstStyle/>
        <a:p>
          <a:pPr>
            <a:lnSpc>
              <a:spcPct val="100000"/>
            </a:lnSpc>
            <a:defRPr b="1"/>
          </a:pPr>
          <a:r>
            <a:rPr lang="en-US"/>
            <a:t>Community-First Recovery</a:t>
          </a:r>
        </a:p>
      </dgm:t>
    </dgm:pt>
    <dgm:pt modelId="{D7BD1CF6-E5E4-4463-96C9-54110599EFE9}" type="parTrans" cxnId="{0691A9CE-657E-4861-B86D-15B682642510}">
      <dgm:prSet/>
      <dgm:spPr/>
      <dgm:t>
        <a:bodyPr/>
        <a:lstStyle/>
        <a:p>
          <a:endParaRPr lang="en-US"/>
        </a:p>
      </dgm:t>
    </dgm:pt>
    <dgm:pt modelId="{D7EFBE54-24BF-4494-8685-0050AFBFBA29}" type="sibTrans" cxnId="{0691A9CE-657E-4861-B86D-15B682642510}">
      <dgm:prSet/>
      <dgm:spPr/>
      <dgm:t>
        <a:bodyPr/>
        <a:lstStyle/>
        <a:p>
          <a:pPr>
            <a:lnSpc>
              <a:spcPct val="100000"/>
            </a:lnSpc>
            <a:defRPr b="1"/>
          </a:pPr>
          <a:endParaRPr lang="en-US"/>
        </a:p>
      </dgm:t>
    </dgm:pt>
    <dgm:pt modelId="{AF4C2AE2-B9D9-4134-8077-0DC6DF5427CA}">
      <dgm:prSet custT="1"/>
      <dgm:spPr/>
      <dgm:t>
        <a:bodyPr/>
        <a:lstStyle/>
        <a:p>
          <a:pPr>
            <a:lnSpc>
              <a:spcPct val="100000"/>
            </a:lnSpc>
          </a:pPr>
          <a:r>
            <a:rPr lang="en-US" sz="2000" dirty="0"/>
            <a:t>Tuolumne County should prioritize community needs in its recovery efforts from recent impact. Creating housing stability, long term recovery,  affordable housing and job creation. We come not as only a service provider with efficient skills and expertise, but as a new community based organization with a willingness to collaborate and elevate the community with every service we can provide.</a:t>
          </a:r>
        </a:p>
      </dgm:t>
    </dgm:pt>
    <dgm:pt modelId="{F9EF65F8-321F-46AC-A055-2F79D796231A}" type="parTrans" cxnId="{F1770EB0-34E2-4001-B824-1EC58B31F20F}">
      <dgm:prSet/>
      <dgm:spPr/>
      <dgm:t>
        <a:bodyPr/>
        <a:lstStyle/>
        <a:p>
          <a:endParaRPr lang="en-US"/>
        </a:p>
      </dgm:t>
    </dgm:pt>
    <dgm:pt modelId="{9B446817-F1CE-496C-87AF-EE4ED1B659A4}" type="sibTrans" cxnId="{F1770EB0-34E2-4001-B824-1EC58B31F20F}">
      <dgm:prSet/>
      <dgm:spPr/>
      <dgm:t>
        <a:bodyPr/>
        <a:lstStyle/>
        <a:p>
          <a:endParaRPr lang="en-US"/>
        </a:p>
      </dgm:t>
    </dgm:pt>
    <dgm:pt modelId="{4D3E3335-BEC8-4E7B-9550-7019F95864D6}">
      <dgm:prSet/>
      <dgm:spPr/>
      <dgm:t>
        <a:bodyPr/>
        <a:lstStyle/>
        <a:p>
          <a:pPr>
            <a:lnSpc>
              <a:spcPct val="100000"/>
            </a:lnSpc>
            <a:defRPr b="1"/>
          </a:pPr>
          <a:r>
            <a:rPr lang="en-US"/>
            <a:t>Resilience and Commitment</a:t>
          </a:r>
        </a:p>
      </dgm:t>
    </dgm:pt>
    <dgm:pt modelId="{CDE31FBA-81BB-4F24-A80B-73E2EEC89E88}" type="parTrans" cxnId="{BA6E356D-44DA-45C2-8A86-39D003A7989F}">
      <dgm:prSet/>
      <dgm:spPr/>
      <dgm:t>
        <a:bodyPr/>
        <a:lstStyle/>
        <a:p>
          <a:endParaRPr lang="en-US"/>
        </a:p>
      </dgm:t>
    </dgm:pt>
    <dgm:pt modelId="{887D8684-5623-4C05-9D8F-BB3D53DFF983}" type="sibTrans" cxnId="{BA6E356D-44DA-45C2-8A86-39D003A7989F}">
      <dgm:prSet/>
      <dgm:spPr/>
      <dgm:t>
        <a:bodyPr/>
        <a:lstStyle/>
        <a:p>
          <a:endParaRPr lang="en-US"/>
        </a:p>
      </dgm:t>
    </dgm:pt>
    <dgm:pt modelId="{F1710FAF-E46D-44B4-BEC7-BD0F0AE3FC36}">
      <dgm:prSet custT="1"/>
      <dgm:spPr/>
      <dgm:t>
        <a:bodyPr/>
        <a:lstStyle/>
        <a:p>
          <a:pPr>
            <a:lnSpc>
              <a:spcPct val="100000"/>
            </a:lnSpc>
          </a:pPr>
          <a:r>
            <a:rPr lang="en-US" sz="1800" dirty="0"/>
            <a:t>Sustainable on-going resilience and commitment are crucial for rebuilding lives and strengthening the community. This is where partnering with   Non-profit Construction Corporation will strengthen community impact and support long term partnerships. Providing affordable housing solutions not only to current renting families but in elevating all low and moderate income families to homeownership and generational wealth. </a:t>
          </a:r>
        </a:p>
        <a:p>
          <a:pPr>
            <a:lnSpc>
              <a:spcPct val="100000"/>
            </a:lnSpc>
          </a:pPr>
          <a:r>
            <a:rPr lang="en-US" sz="1800" dirty="0"/>
            <a:t> Disaster recovery rebuilding services and mitigation. Affordable housing for Veterans and low-income demographics, Homeownership, home rehabilitation and community development and job creation. That is NPC</a:t>
          </a:r>
        </a:p>
      </dgm:t>
    </dgm:pt>
    <dgm:pt modelId="{4C0F28CB-8860-4C17-A79C-7B464491C010}" type="parTrans" cxnId="{DD3761C6-D4EE-4EC8-A759-45BFE8D4E8AB}">
      <dgm:prSet/>
      <dgm:spPr/>
      <dgm:t>
        <a:bodyPr/>
        <a:lstStyle/>
        <a:p>
          <a:endParaRPr lang="en-US"/>
        </a:p>
      </dgm:t>
    </dgm:pt>
    <dgm:pt modelId="{B618F11E-1C80-4554-B6E6-E895732E1657}" type="sibTrans" cxnId="{DD3761C6-D4EE-4EC8-A759-45BFE8D4E8AB}">
      <dgm:prSet/>
      <dgm:spPr/>
      <dgm:t>
        <a:bodyPr/>
        <a:lstStyle/>
        <a:p>
          <a:endParaRPr lang="en-US"/>
        </a:p>
      </dgm:t>
    </dgm:pt>
    <dgm:pt modelId="{6994995E-BC5D-4DAE-A294-95A187F39F44}" type="pres">
      <dgm:prSet presAssocID="{09FB2455-09F6-4ECF-9174-AD9D367C7608}" presName="Name0" presStyleCnt="0">
        <dgm:presLayoutVars>
          <dgm:dir/>
          <dgm:resizeHandles val="exact"/>
        </dgm:presLayoutVars>
      </dgm:prSet>
      <dgm:spPr/>
    </dgm:pt>
    <dgm:pt modelId="{D749993B-C851-449D-A0B8-FB598E68FE1B}" type="pres">
      <dgm:prSet presAssocID="{4222181E-9EC9-44A2-AB22-DC5ECDE1410A}" presName="compNode" presStyleCnt="0"/>
      <dgm:spPr/>
    </dgm:pt>
    <dgm:pt modelId="{DBF80B2F-71D5-4E9A-A990-58BBFAC2F3EF}" type="pres">
      <dgm:prSet presAssocID="{4222181E-9EC9-44A2-AB22-DC5ECDE1410A}" presName="pictRect" presStyleLbl="revTx" presStyleIdx="0" presStyleCnt="4">
        <dgm:presLayoutVars>
          <dgm:chMax val="0"/>
          <dgm:bulletEnabled/>
        </dgm:presLayoutVars>
      </dgm:prSet>
      <dgm:spPr/>
    </dgm:pt>
    <dgm:pt modelId="{B8DD4A8B-1727-4E5C-9AB5-C9BB3F78644F}" type="pres">
      <dgm:prSet presAssocID="{4222181E-9EC9-44A2-AB22-DC5ECDE1410A}" presName="textRect" presStyleLbl="revTx" presStyleIdx="1" presStyleCnt="4">
        <dgm:presLayoutVars>
          <dgm:bulletEnabled/>
        </dgm:presLayoutVars>
      </dgm:prSet>
      <dgm:spPr/>
    </dgm:pt>
    <dgm:pt modelId="{AB09A1D1-8782-45C7-8696-B175C645DD8B}" type="pres">
      <dgm:prSet presAssocID="{D7EFBE54-24BF-4494-8685-0050AFBFBA29}" presName="sibTrans" presStyleLbl="sibTrans2D1" presStyleIdx="0" presStyleCnt="0"/>
      <dgm:spPr/>
    </dgm:pt>
    <dgm:pt modelId="{F8E6CC3D-C213-4E19-BE9C-24D9A4F737CE}" type="pres">
      <dgm:prSet presAssocID="{4D3E3335-BEC8-4E7B-9550-7019F95864D6}" presName="compNode" presStyleCnt="0"/>
      <dgm:spPr/>
    </dgm:pt>
    <dgm:pt modelId="{CCB81D94-8150-4BAB-BA7E-28729952DA3B}" type="pres">
      <dgm:prSet presAssocID="{4D3E3335-BEC8-4E7B-9550-7019F95864D6}" presName="pictRect" presStyleLbl="revTx" presStyleIdx="2" presStyleCnt="4">
        <dgm:presLayoutVars>
          <dgm:chMax val="0"/>
          <dgm:bulletEnabled/>
        </dgm:presLayoutVars>
      </dgm:prSet>
      <dgm:spPr/>
    </dgm:pt>
    <dgm:pt modelId="{C491A0CC-1326-41A9-A8C3-86DDFA63B178}" type="pres">
      <dgm:prSet presAssocID="{4D3E3335-BEC8-4E7B-9550-7019F95864D6}" presName="textRect" presStyleLbl="revTx" presStyleIdx="3" presStyleCnt="4">
        <dgm:presLayoutVars>
          <dgm:bulletEnabled/>
        </dgm:presLayoutVars>
      </dgm:prSet>
      <dgm:spPr/>
    </dgm:pt>
  </dgm:ptLst>
  <dgm:cxnLst>
    <dgm:cxn modelId="{55718900-DC11-48E8-80DC-D20F7D7F2C7B}" type="presOf" srcId="{AF4C2AE2-B9D9-4134-8077-0DC6DF5427CA}" destId="{B8DD4A8B-1727-4E5C-9AB5-C9BB3F78644F}" srcOrd="0" destOrd="0" presId="urn:microsoft.com/office/officeart/2024/3/layout/hArchList1"/>
    <dgm:cxn modelId="{B754AD6B-1434-47B1-8FFF-71C939A85436}" type="presOf" srcId="{09FB2455-09F6-4ECF-9174-AD9D367C7608}" destId="{6994995E-BC5D-4DAE-A294-95A187F39F44}" srcOrd="0" destOrd="0" presId="urn:microsoft.com/office/officeart/2024/3/layout/hArchList1"/>
    <dgm:cxn modelId="{BA6E356D-44DA-45C2-8A86-39D003A7989F}" srcId="{09FB2455-09F6-4ECF-9174-AD9D367C7608}" destId="{4D3E3335-BEC8-4E7B-9550-7019F95864D6}" srcOrd="1" destOrd="0" parTransId="{CDE31FBA-81BB-4F24-A80B-73E2EEC89E88}" sibTransId="{887D8684-5623-4C05-9D8F-BB3D53DFF983}"/>
    <dgm:cxn modelId="{C4677181-C1C5-433C-9C39-7FD85C37720B}" type="presOf" srcId="{D7EFBE54-24BF-4494-8685-0050AFBFBA29}" destId="{AB09A1D1-8782-45C7-8696-B175C645DD8B}" srcOrd="0" destOrd="0" presId="urn:microsoft.com/office/officeart/2024/3/layout/hArchList1"/>
    <dgm:cxn modelId="{F1770EB0-34E2-4001-B824-1EC58B31F20F}" srcId="{4222181E-9EC9-44A2-AB22-DC5ECDE1410A}" destId="{AF4C2AE2-B9D9-4134-8077-0DC6DF5427CA}" srcOrd="0" destOrd="0" parTransId="{F9EF65F8-321F-46AC-A055-2F79D796231A}" sibTransId="{9B446817-F1CE-496C-87AF-EE4ED1B659A4}"/>
    <dgm:cxn modelId="{1A2C85B1-A2C9-404D-B55C-4DDF1523D075}" type="presOf" srcId="{F1710FAF-E46D-44B4-BEC7-BD0F0AE3FC36}" destId="{C491A0CC-1326-41A9-A8C3-86DDFA63B178}" srcOrd="0" destOrd="0" presId="urn:microsoft.com/office/officeart/2024/3/layout/hArchList1"/>
    <dgm:cxn modelId="{DD3761C6-D4EE-4EC8-A759-45BFE8D4E8AB}" srcId="{4D3E3335-BEC8-4E7B-9550-7019F95864D6}" destId="{F1710FAF-E46D-44B4-BEC7-BD0F0AE3FC36}" srcOrd="0" destOrd="0" parTransId="{4C0F28CB-8860-4C17-A79C-7B464491C010}" sibTransId="{B618F11E-1C80-4554-B6E6-E895732E1657}"/>
    <dgm:cxn modelId="{0691A9CE-657E-4861-B86D-15B682642510}" srcId="{09FB2455-09F6-4ECF-9174-AD9D367C7608}" destId="{4222181E-9EC9-44A2-AB22-DC5ECDE1410A}" srcOrd="0" destOrd="0" parTransId="{D7BD1CF6-E5E4-4463-96C9-54110599EFE9}" sibTransId="{D7EFBE54-24BF-4494-8685-0050AFBFBA29}"/>
    <dgm:cxn modelId="{94FCB9DB-6AEA-438D-8893-E13AADE648B1}" type="presOf" srcId="{4D3E3335-BEC8-4E7B-9550-7019F95864D6}" destId="{CCB81D94-8150-4BAB-BA7E-28729952DA3B}" srcOrd="0" destOrd="0" presId="urn:microsoft.com/office/officeart/2024/3/layout/hArchList1"/>
    <dgm:cxn modelId="{E3101DF6-3348-4792-90F9-30924EE8568D}" type="presOf" srcId="{4222181E-9EC9-44A2-AB22-DC5ECDE1410A}" destId="{DBF80B2F-71D5-4E9A-A990-58BBFAC2F3EF}" srcOrd="0" destOrd="0" presId="urn:microsoft.com/office/officeart/2024/3/layout/hArchList1"/>
    <dgm:cxn modelId="{3A2B3616-7A4B-46B6-AEC7-0A54BC4B3504}" type="presParOf" srcId="{6994995E-BC5D-4DAE-A294-95A187F39F44}" destId="{D749993B-C851-449D-A0B8-FB598E68FE1B}" srcOrd="0" destOrd="0" presId="urn:microsoft.com/office/officeart/2024/3/layout/hArchList1"/>
    <dgm:cxn modelId="{0C02A23A-2753-4B70-AECA-BCF33CF70EC3}" type="presParOf" srcId="{D749993B-C851-449D-A0B8-FB598E68FE1B}" destId="{DBF80B2F-71D5-4E9A-A990-58BBFAC2F3EF}" srcOrd="0" destOrd="0" presId="urn:microsoft.com/office/officeart/2024/3/layout/hArchList1"/>
    <dgm:cxn modelId="{537ECB2C-E4E0-40D2-911D-EE5A61AEC5E0}" type="presParOf" srcId="{D749993B-C851-449D-A0B8-FB598E68FE1B}" destId="{B8DD4A8B-1727-4E5C-9AB5-C9BB3F78644F}" srcOrd="1" destOrd="0" presId="urn:microsoft.com/office/officeart/2024/3/layout/hArchList1"/>
    <dgm:cxn modelId="{4CA44C4D-6BBF-4898-B420-0A17B70996F5}" type="presParOf" srcId="{6994995E-BC5D-4DAE-A294-95A187F39F44}" destId="{AB09A1D1-8782-45C7-8696-B175C645DD8B}" srcOrd="1" destOrd="0" presId="urn:microsoft.com/office/officeart/2024/3/layout/hArchList1"/>
    <dgm:cxn modelId="{C59AB3AC-83F0-4BEA-9D3E-293DB6CD5350}" type="presParOf" srcId="{6994995E-BC5D-4DAE-A294-95A187F39F44}" destId="{F8E6CC3D-C213-4E19-BE9C-24D9A4F737CE}" srcOrd="2" destOrd="0" presId="urn:microsoft.com/office/officeart/2024/3/layout/hArchList1"/>
    <dgm:cxn modelId="{A50A1395-F437-4FC6-80F1-25749FB28B45}" type="presParOf" srcId="{F8E6CC3D-C213-4E19-BE9C-24D9A4F737CE}" destId="{CCB81D94-8150-4BAB-BA7E-28729952DA3B}" srcOrd="0" destOrd="0" presId="urn:microsoft.com/office/officeart/2024/3/layout/hArchList1"/>
    <dgm:cxn modelId="{AF990695-0F3B-4A9E-BCF4-67069EC76B17}" type="presParOf" srcId="{F8E6CC3D-C213-4E19-BE9C-24D9A4F737CE}" destId="{C491A0CC-1326-41A9-A8C3-86DDFA63B178}"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2946C-B62B-4D6B-A666-3F8BDA6A416F}">
      <dsp:nvSpPr>
        <dsp:cNvPr id="0" name=""/>
        <dsp:cNvSpPr/>
      </dsp:nvSpPr>
      <dsp:spPr>
        <a:xfrm>
          <a:off x="0" y="0"/>
          <a:ext cx="1961433" cy="1961433"/>
        </a:xfrm>
        <a:prstGeom prst="rect">
          <a:avLst/>
        </a:prstGeom>
        <a:blipFill>
          <a:blip xmlns:r="http://schemas.openxmlformats.org/officeDocument/2006/relationships" r:embed="rId1"/>
          <a:srcRect/>
          <a:stretch>
            <a:fillRect l="-17000" r="-17000"/>
          </a:stretch>
        </a:blipFill>
        <a:ln>
          <a:noFill/>
        </a:ln>
        <a:effectLst/>
      </dsp:spPr>
      <dsp:style>
        <a:lnRef idx="0">
          <a:scrgbClr r="0" g="0" b="0"/>
        </a:lnRef>
        <a:fillRef idx="3">
          <a:scrgbClr r="0" g="0" b="0"/>
        </a:fillRef>
        <a:effectRef idx="2">
          <a:scrgbClr r="0" g="0" b="0"/>
        </a:effectRef>
        <a:fontRef idx="minor">
          <a:schemeClr val="lt1"/>
        </a:fontRef>
      </dsp:style>
    </dsp:sp>
    <dsp:sp modelId="{741B0852-801A-4405-AA82-8CCFCFDF84B1}">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Essential Onsite Facilities</a:t>
          </a:r>
        </a:p>
      </dsp:txBody>
      <dsp:txXfrm>
        <a:off x="2141433" y="0"/>
        <a:ext cx="9782775" cy="428453"/>
      </dsp:txXfrm>
    </dsp:sp>
    <dsp:sp modelId="{8ECE3DC5-9338-49AE-A65E-7E551094B07C}">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Laundry rooms and dining halls in emergency housing support the daily needs of displaced individuals and families.</a:t>
          </a:r>
        </a:p>
        <a:p>
          <a:pPr marL="0" lvl="0" indent="0" algn="l" defTabSz="622300">
            <a:lnSpc>
              <a:spcPct val="100000"/>
            </a:lnSpc>
            <a:spcBef>
              <a:spcPct val="0"/>
            </a:spcBef>
            <a:spcAft>
              <a:spcPct val="35000"/>
            </a:spcAft>
            <a:buNone/>
          </a:pPr>
          <a:r>
            <a:rPr lang="en-US" sz="1400" kern="1200" dirty="0"/>
            <a:t>These facilities help facilitate the normalcy of every day life helping parents keep up with their children, work attire and when used for transitional housing helps individuals find routine, employment and self pride.</a:t>
          </a:r>
        </a:p>
      </dsp:txBody>
      <dsp:txXfrm>
        <a:off x="2141433" y="428453"/>
        <a:ext cx="9782775" cy="1532980"/>
      </dsp:txXfrm>
    </dsp:sp>
    <dsp:sp modelId="{5975A1E0-6088-463A-A7A8-6E8AF7EAF31D}">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0322" r="12927" b="-3"/>
          <a:stretch/>
        </a:blipFill>
        <a:ln>
          <a:noFill/>
        </a:ln>
        <a:effectLst/>
      </dsp:spPr>
      <dsp:style>
        <a:lnRef idx="0">
          <a:scrgbClr r="0" g="0" b="0"/>
        </a:lnRef>
        <a:fillRef idx="3">
          <a:scrgbClr r="0" g="0" b="0"/>
        </a:fillRef>
        <a:effectRef idx="2">
          <a:scrgbClr r="0" g="0" b="0"/>
        </a:effectRef>
        <a:fontRef idx="minor">
          <a:schemeClr val="lt1"/>
        </a:fontRef>
      </dsp:style>
    </dsp:sp>
    <dsp:sp modelId="{72C2EDC7-A463-4C29-95D7-E4D47970A81D}">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Community Events and Cohesion</a:t>
          </a:r>
        </a:p>
      </dsp:txBody>
      <dsp:txXfrm>
        <a:off x="2141433" y="2118348"/>
        <a:ext cx="9782775" cy="428453"/>
      </dsp:txXfrm>
    </dsp:sp>
    <dsp:sp modelId="{66AF01C8-EF8B-4CA4-9EBC-1DD662E9E78B}">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Housing spaces host events and meetings, strengthening social ties and providing updates on rebuilding efforts. Having a hall for all displaced to meet and gather together provides a space for transparency and collaboration. As well, a place for holidays, birthdays, social events and local government communication so that </a:t>
          </a:r>
          <a:r>
            <a:rPr lang="en-US" sz="1400" kern="1200" dirty="0" err="1"/>
            <a:t>vitial</a:t>
          </a:r>
          <a:r>
            <a:rPr lang="en-US" sz="1400" kern="1200" dirty="0"/>
            <a:t> informative updates can be made.</a:t>
          </a:r>
        </a:p>
      </dsp:txBody>
      <dsp:txXfrm>
        <a:off x="2141433" y="2546802"/>
        <a:ext cx="9782775" cy="1532980"/>
      </dsp:txXfrm>
    </dsp:sp>
    <dsp:sp modelId="{EA9DADE2-4444-42FA-AD65-321F8B79F698}">
      <dsp:nvSpPr>
        <dsp:cNvPr id="0" name=""/>
        <dsp:cNvSpPr/>
      </dsp:nvSpPr>
      <dsp:spPr>
        <a:xfrm>
          <a:off x="0" y="4168655"/>
          <a:ext cx="1961433" cy="1961433"/>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CB75438D-049B-4915-B6F6-61A6B543A11E}">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Central Hub and Daycare</a:t>
          </a:r>
        </a:p>
      </dsp:txBody>
      <dsp:txXfrm>
        <a:off x="2141433" y="4236697"/>
        <a:ext cx="9782775" cy="428453"/>
      </dsp:txXfrm>
    </dsp:sp>
    <dsp:sp modelId="{165377DF-7014-4D35-9CDD-E2B794399A68}">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A central hub and onsite daycare help prevent abandonment and blight, supporting the community’s stability and daily life. With coordination from local organizations, Health and Human service agencies and resident collaboration daycares are one of the biggest needs for low and moderate income families that not only face displacement but with the daily cost of living.</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F8CAB-7229-4322-9F1F-51CAA6FCEE65}">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7367" r="15881" b="-3"/>
          <a:stretch/>
        </a:blipFill>
        <a:ln>
          <a:noFill/>
        </a:ln>
        <a:effectLst/>
      </dsp:spPr>
      <dsp:style>
        <a:lnRef idx="0">
          <a:scrgbClr r="0" g="0" b="0"/>
        </a:lnRef>
        <a:fillRef idx="3">
          <a:scrgbClr r="0" g="0" b="0"/>
        </a:fillRef>
        <a:effectRef idx="2">
          <a:scrgbClr r="0" g="0" b="0"/>
        </a:effectRef>
        <a:fontRef idx="minor">
          <a:schemeClr val="lt1"/>
        </a:fontRef>
      </dsp:style>
    </dsp:sp>
    <dsp:sp modelId="{952A2727-4E9E-4294-B8FB-A0151302C031}">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Integrated Community Services</a:t>
          </a:r>
        </a:p>
      </dsp:txBody>
      <dsp:txXfrm>
        <a:off x="2141433" y="0"/>
        <a:ext cx="9782775" cy="428453"/>
      </dsp:txXfrm>
    </dsp:sp>
    <dsp:sp modelId="{6E7FFFEC-CFB8-466D-B384-75310C2674B7}">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We combine programmatic services with affordable housing development to promote holistic and sustainable community growth. Reinvestment from those affordable housing developments is how we infuse growth in our schools, in communities, our homes and in our </a:t>
          </a:r>
          <a:r>
            <a:rPr lang="en-US" sz="1400" kern="1200" dirty="0" err="1"/>
            <a:t>childrens</a:t>
          </a:r>
          <a:r>
            <a:rPr lang="en-US" sz="1400" kern="1200" dirty="0"/>
            <a:t> future.</a:t>
          </a:r>
        </a:p>
      </dsp:txBody>
      <dsp:txXfrm>
        <a:off x="2141433" y="428453"/>
        <a:ext cx="9782775" cy="1532980"/>
      </dsp:txXfrm>
    </dsp:sp>
    <dsp:sp modelId="{71B7EFE0-B4F4-4BE1-A769-6A4ED24A7DCA}">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3367" r="19882" b="-3"/>
          <a:stretch/>
        </a:blipFill>
        <a:ln>
          <a:noFill/>
        </a:ln>
        <a:effectLst/>
      </dsp:spPr>
      <dsp:style>
        <a:lnRef idx="0">
          <a:scrgbClr r="0" g="0" b="0"/>
        </a:lnRef>
        <a:fillRef idx="3">
          <a:scrgbClr r="0" g="0" b="0"/>
        </a:fillRef>
        <a:effectRef idx="2">
          <a:scrgbClr r="0" g="0" b="0"/>
        </a:effectRef>
        <a:fontRef idx="minor">
          <a:schemeClr val="lt1"/>
        </a:fontRef>
      </dsp:style>
    </dsp:sp>
    <dsp:sp modelId="{D6B45DFC-CF33-4F15-851F-E70D728752EC}">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Reinvestment for Local Impact</a:t>
          </a:r>
        </a:p>
      </dsp:txBody>
      <dsp:txXfrm>
        <a:off x="2141433" y="2118348"/>
        <a:ext cx="9782775" cy="428453"/>
      </dsp:txXfrm>
    </dsp:sp>
    <dsp:sp modelId="{86B81DEA-138A-4623-BDD6-8FD44CC0A00F}">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Subsidies are reinvested to support schools, organizations, and job creation, benefiting the local community directly. Reinvestment from those affordable housing developments is how we infuse growth in our schools, in communities, our homes and in our children's future. Helping families exit welfare, see their dilemmas eye to eye and provide our mother and fathers with the knowledge they need to set their children up for financially independent futures.</a:t>
          </a:r>
        </a:p>
      </dsp:txBody>
      <dsp:txXfrm>
        <a:off x="2141433" y="2546802"/>
        <a:ext cx="9782775" cy="1532980"/>
      </dsp:txXfrm>
    </dsp:sp>
    <dsp:sp modelId="{7773E115-0F42-45D0-AC16-59F61192EE8D}">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125" r="14123" b="-3"/>
          <a:stretch/>
        </a:blipFill>
        <a:ln>
          <a:noFill/>
        </a:ln>
        <a:effectLst/>
      </dsp:spPr>
      <dsp:style>
        <a:lnRef idx="0">
          <a:scrgbClr r="0" g="0" b="0"/>
        </a:lnRef>
        <a:fillRef idx="3">
          <a:scrgbClr r="0" g="0" b="0"/>
        </a:fillRef>
        <a:effectRef idx="2">
          <a:scrgbClr r="0" g="0" b="0"/>
        </a:effectRef>
        <a:fontRef idx="minor">
          <a:schemeClr val="lt1"/>
        </a:fontRef>
      </dsp:style>
    </dsp:sp>
    <dsp:sp modelId="{F1112493-DE1E-4B46-9367-A77EFC9EC421}">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Alignment With Local Plans</a:t>
          </a:r>
        </a:p>
      </dsp:txBody>
      <dsp:txXfrm>
        <a:off x="2141433" y="4236697"/>
        <a:ext cx="9782775" cy="428453"/>
      </dsp:txXfrm>
    </dsp:sp>
    <dsp:sp modelId="{CDA56E47-64A6-4EFC-9F4E-F649B0CEF718}">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Our work aligns with residents, clients, and government plans, ensuring development meets housing, land use, and general goals. Working with regional housing authorities, coordinated entry service providers and other community based non-profits is how we sustain our commitments and plans for our future.</a:t>
          </a:r>
        </a:p>
      </dsp:txBody>
      <dsp:txXfrm>
        <a:off x="2141433" y="4665151"/>
        <a:ext cx="9782775" cy="1532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80B2F-71D5-4E9A-A990-58BBFAC2F3EF}">
      <dsp:nvSpPr>
        <dsp:cNvPr id="0" name=""/>
        <dsp:cNvSpPr/>
      </dsp:nvSpPr>
      <dsp:spPr>
        <a:xfrm>
          <a:off x="0" y="0"/>
          <a:ext cx="5599695" cy="484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Community-First Recovery</a:t>
          </a:r>
        </a:p>
      </dsp:txBody>
      <dsp:txXfrm>
        <a:off x="0" y="0"/>
        <a:ext cx="5599695" cy="484961"/>
      </dsp:txXfrm>
    </dsp:sp>
    <dsp:sp modelId="{B8DD4A8B-1727-4E5C-9AB5-C9BB3F78644F}">
      <dsp:nvSpPr>
        <dsp:cNvPr id="0" name=""/>
        <dsp:cNvSpPr/>
      </dsp:nvSpPr>
      <dsp:spPr>
        <a:xfrm>
          <a:off x="0" y="484961"/>
          <a:ext cx="5599695" cy="436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Tuolumne County should prioritize community needs in its recovery efforts from recent impact. Creating housing stability, long term recovery,  affordable housing and job creation. We come not as only a service provider with efficient skills and expertise, but as a new community based organization with a willingness to collaborate and elevate the community with every service we can provide.</a:t>
          </a:r>
        </a:p>
      </dsp:txBody>
      <dsp:txXfrm>
        <a:off x="0" y="484961"/>
        <a:ext cx="5599695" cy="4364656"/>
      </dsp:txXfrm>
    </dsp:sp>
    <dsp:sp modelId="{CCB81D94-8150-4BAB-BA7E-28729952DA3B}">
      <dsp:nvSpPr>
        <dsp:cNvPr id="0" name=""/>
        <dsp:cNvSpPr/>
      </dsp:nvSpPr>
      <dsp:spPr>
        <a:xfrm>
          <a:off x="6159664" y="0"/>
          <a:ext cx="5599695" cy="484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Resilience and Commitment</a:t>
          </a:r>
        </a:p>
      </dsp:txBody>
      <dsp:txXfrm>
        <a:off x="6159664" y="0"/>
        <a:ext cx="5599695" cy="484961"/>
      </dsp:txXfrm>
    </dsp:sp>
    <dsp:sp modelId="{C491A0CC-1326-41A9-A8C3-86DDFA63B178}">
      <dsp:nvSpPr>
        <dsp:cNvPr id="0" name=""/>
        <dsp:cNvSpPr/>
      </dsp:nvSpPr>
      <dsp:spPr>
        <a:xfrm>
          <a:off x="6159664" y="484961"/>
          <a:ext cx="5599695" cy="4364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Sustainable on-going resilience and commitment are crucial for rebuilding lives and strengthening the community. This is where partnering with   Non-profit Construction Corporation will strengthen community impact and support long term partnerships. Providing affordable housing solutions not only to current renting families but in elevating all low and moderate income families to homeownership and generational wealth. </a:t>
          </a:r>
        </a:p>
        <a:p>
          <a:pPr marL="0" lvl="0" indent="0" algn="l" defTabSz="800100">
            <a:lnSpc>
              <a:spcPct val="100000"/>
            </a:lnSpc>
            <a:spcBef>
              <a:spcPct val="0"/>
            </a:spcBef>
            <a:spcAft>
              <a:spcPct val="35000"/>
            </a:spcAft>
            <a:buNone/>
          </a:pPr>
          <a:r>
            <a:rPr lang="en-US" sz="1800" kern="1200" dirty="0"/>
            <a:t> Disaster recovery rebuilding services and mitigation. Affordable housing for Veterans and low-income demographics, Homeownership, home rehabilitation and community development and job creation. That is NPC</a:t>
          </a:r>
        </a:p>
      </dsp:txBody>
      <dsp:txXfrm>
        <a:off x="6159664" y="484961"/>
        <a:ext cx="5599695" cy="4364656"/>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0FAC4-845A-4ADC-A961-2B5F16AD39E9}"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82938-F602-403F-94F4-6DF4CC0FDFF3}" type="slidenum">
              <a:rPr lang="en-US" smtClean="0"/>
              <a:t>‹#›</a:t>
            </a:fld>
            <a:endParaRPr lang="en-US"/>
          </a:p>
        </p:txBody>
      </p:sp>
    </p:spTree>
    <p:extLst>
      <p:ext uri="{BB962C8B-B14F-4D97-AF65-F5344CB8AC3E}">
        <p14:creationId xmlns:p14="http://schemas.microsoft.com/office/powerpoint/2010/main" val="414535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Tuolumne County’s comprehensive, community-centered recovery response to the Chinese Camp CZU Lightning Complex Fire. We will examine the fire’s impact, collaborative recovery efforts, immediate strategies, ongoing support programs, and sustainable community reinvestment plans.
</a:t>
            </a:r>
          </a:p>
        </p:txBody>
      </p:sp>
      <p:sp>
        <p:nvSpPr>
          <p:cNvPr id="4" name="Slide Number Placeholder 3"/>
          <p:cNvSpPr>
            <a:spLocks noGrp="1"/>
          </p:cNvSpPr>
          <p:nvPr>
            <p:ph type="sldNum" sz="quarter" idx="5"/>
          </p:nvPr>
        </p:nvSpPr>
        <p:spPr/>
        <p:txBody>
          <a:bodyPr/>
          <a:lstStyle/>
          <a:p>
            <a:fld id="{AD586BB5-2952-4D14-BC18-9B81837F3A9B}" type="slidenum">
              <a:rPr lang="en-US" smtClean="0"/>
              <a:t>1</a:t>
            </a:fld>
            <a:endParaRPr lang="en-US"/>
          </a:p>
        </p:txBody>
      </p:sp>
    </p:spTree>
    <p:extLst>
      <p:ext uri="{BB962C8B-B14F-4D97-AF65-F5344CB8AC3E}">
        <p14:creationId xmlns:p14="http://schemas.microsoft.com/office/powerpoint/2010/main" val="244323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Efforts focus on providing quick access to safe, temporary housing options tailored to residents’ needs while permanent rebuilding is underway.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10</a:t>
            </a:fld>
            <a:endParaRPr lang="en-US"/>
          </a:p>
        </p:txBody>
      </p:sp>
    </p:spTree>
    <p:extLst>
      <p:ext uri="{BB962C8B-B14F-4D97-AF65-F5344CB8AC3E}">
        <p14:creationId xmlns:p14="http://schemas.microsoft.com/office/powerpoint/2010/main" val="258353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Rebuilt homes incorporate wildfire-resilient features including compliance with Wildland-Urban Interface codes, fire-resistant materials like HardiPanel siding, and integrated sprinkler systems for enhanced protection.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11</a:t>
            </a:fld>
            <a:endParaRPr lang="en-US"/>
          </a:p>
        </p:txBody>
      </p:sp>
    </p:spTree>
    <p:extLst>
      <p:ext uri="{BB962C8B-B14F-4D97-AF65-F5344CB8AC3E}">
        <p14:creationId xmlns:p14="http://schemas.microsoft.com/office/powerpoint/2010/main" val="225385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Recovery plans include paid training programs to equip affected residents with construction skills, enabling them to participate directly in rebuilding efforts and fostering economic self-reliance.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12</a:t>
            </a:fld>
            <a:endParaRPr lang="en-US"/>
          </a:p>
        </p:txBody>
      </p:sp>
    </p:spTree>
    <p:extLst>
      <p:ext uri="{BB962C8B-B14F-4D97-AF65-F5344CB8AC3E}">
        <p14:creationId xmlns:p14="http://schemas.microsoft.com/office/powerpoint/2010/main" val="255283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fire recovery, NPC offers a broad range of programs aimed at supporting diverse community needs, enhancing overall wellbeing and inclusivity.</a:t>
            </a:r>
          </a:p>
        </p:txBody>
      </p:sp>
      <p:sp>
        <p:nvSpPr>
          <p:cNvPr id="4" name="Slide Number Placeholder 3"/>
          <p:cNvSpPr>
            <a:spLocks noGrp="1"/>
          </p:cNvSpPr>
          <p:nvPr>
            <p:ph type="sldNum" sz="quarter" idx="5"/>
          </p:nvPr>
        </p:nvSpPr>
        <p:spPr/>
        <p:txBody>
          <a:bodyPr/>
          <a:lstStyle/>
          <a:p>
            <a:fld id="{AD586BB5-2952-4D14-BC18-9B81837F3A9B}" type="slidenum">
              <a:rPr lang="en-US" smtClean="0"/>
              <a:t>13</a:t>
            </a:fld>
            <a:endParaRPr lang="en-US"/>
          </a:p>
        </p:txBody>
      </p:sp>
    </p:spTree>
    <p:extLst>
      <p:ext uri="{BB962C8B-B14F-4D97-AF65-F5344CB8AC3E}">
        <p14:creationId xmlns:p14="http://schemas.microsoft.com/office/powerpoint/2010/main" val="317575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NPC provides services such as home rehabilitation, counseling, and specialized assistance to vulnerable populations, strengthening community infrastructure.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14</a:t>
            </a:fld>
            <a:endParaRPr lang="en-US"/>
          </a:p>
        </p:txBody>
      </p:sp>
    </p:spTree>
    <p:extLst>
      <p:ext uri="{BB962C8B-B14F-4D97-AF65-F5344CB8AC3E}">
        <p14:creationId xmlns:p14="http://schemas.microsoft.com/office/powerpoint/2010/main" val="275817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Targeted initiatives assist veterans with home repairs, support general home rehabilitation, and offer HUD-certified housing counseling to improve housing stability.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15</a:t>
            </a:fld>
            <a:endParaRPr lang="en-US"/>
          </a:p>
        </p:txBody>
      </p:sp>
    </p:spTree>
    <p:extLst>
      <p:ext uri="{BB962C8B-B14F-4D97-AF65-F5344CB8AC3E}">
        <p14:creationId xmlns:p14="http://schemas.microsoft.com/office/powerpoint/2010/main" val="348111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NPC’s programs ensure equitable access to resources and support for seniors, persons with disabilities, and youth by addressing barriers and promoting inclusion.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16</a:t>
            </a:fld>
            <a:endParaRPr lang="en-US"/>
          </a:p>
        </p:txBody>
      </p:sp>
    </p:spTree>
    <p:extLst>
      <p:ext uri="{BB962C8B-B14F-4D97-AF65-F5344CB8AC3E}">
        <p14:creationId xmlns:p14="http://schemas.microsoft.com/office/powerpoint/2010/main" val="300916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NPC operates as a nonprofit ensuring that savings and revenues are reinvested into community programs, reducing costs for residents while enhancing service quality.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17</a:t>
            </a:fld>
            <a:endParaRPr lang="en-US"/>
          </a:p>
        </p:txBody>
      </p:sp>
    </p:spTree>
    <p:extLst>
      <p:ext uri="{BB962C8B-B14F-4D97-AF65-F5344CB8AC3E}">
        <p14:creationId xmlns:p14="http://schemas.microsoft.com/office/powerpoint/2010/main" val="162784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We integrate programmatic services while developing affordable housing, fostering holistic community growth. By reinvesting subsidies, we support local schools, fund mission-aligned organizations, and create jobs. Our efforts align with residents, clients, and local government plans, ensuring community development meets housing, land use, and general plan goals for lasting, positive impact.</a:t>
            </a:r>
          </a:p>
        </p:txBody>
      </p:sp>
      <p:sp>
        <p:nvSpPr>
          <p:cNvPr id="4" name="Slide Number Placeholder 3"/>
          <p:cNvSpPr>
            <a:spLocks noGrp="1"/>
          </p:cNvSpPr>
          <p:nvPr>
            <p:ph type="sldNum" sz="quarter" idx="5"/>
          </p:nvPr>
        </p:nvSpPr>
        <p:spPr/>
        <p:txBody>
          <a:bodyPr/>
          <a:lstStyle/>
          <a:p>
            <a:fld id="{CB282938-F602-403F-94F4-6DF4CC0FDFF3}" type="slidenum">
              <a:rPr lang="en-US" smtClean="0"/>
              <a:t>18</a:t>
            </a:fld>
            <a:endParaRPr lang="en-US"/>
          </a:p>
        </p:txBody>
      </p:sp>
    </p:spTree>
    <p:extLst>
      <p:ext uri="{BB962C8B-B14F-4D97-AF65-F5344CB8AC3E}">
        <p14:creationId xmlns:p14="http://schemas.microsoft.com/office/powerpoint/2010/main" val="38499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By leveraging nonprofit efficiencies and local partnerships, the recovery approach aims to lower housing costs and promote economic stability for Tuolumne County residents.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19</a:t>
            </a:fld>
            <a:endParaRPr lang="en-US"/>
          </a:p>
        </p:txBody>
      </p:sp>
    </p:spTree>
    <p:extLst>
      <p:ext uri="{BB962C8B-B14F-4D97-AF65-F5344CB8AC3E}">
        <p14:creationId xmlns:p14="http://schemas.microsoft.com/office/powerpoint/2010/main" val="345618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with an overview of the fire event and its impact on Tuolumne County. Next, we will discuss the recovery framework developed with NPC partnership. Then, immediate recovery actions will be reviewed, followed by NPC’s broader community programs. Finally, we will cover sustainable recovery and reinvestment.</a:t>
            </a:r>
          </a:p>
        </p:txBody>
      </p:sp>
      <p:sp>
        <p:nvSpPr>
          <p:cNvPr id="4" name="Slide Number Placeholder 3"/>
          <p:cNvSpPr>
            <a:spLocks noGrp="1"/>
          </p:cNvSpPr>
          <p:nvPr>
            <p:ph type="sldNum" sz="quarter" idx="5"/>
          </p:nvPr>
        </p:nvSpPr>
        <p:spPr/>
        <p:txBody>
          <a:bodyPr/>
          <a:lstStyle/>
          <a:p>
            <a:fld id="{AD586BB5-2952-4D14-BC18-9B81837F3A9B}" type="slidenum">
              <a:rPr lang="en-US" smtClean="0"/>
              <a:t>2</a:t>
            </a:fld>
            <a:endParaRPr lang="en-US"/>
          </a:p>
        </p:txBody>
      </p:sp>
    </p:spTree>
    <p:extLst>
      <p:ext uri="{BB962C8B-B14F-4D97-AF65-F5344CB8AC3E}">
        <p14:creationId xmlns:p14="http://schemas.microsoft.com/office/powerpoint/2010/main" val="36677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Tuolumne County’s community-first approach to recovery from the Chinese Camp CZU Lightning Complex Fire demonstrates how collaboration, resilience, and sustained commitment can rebuild lives and strengthen communities for the future.</a:t>
            </a:r>
          </a:p>
        </p:txBody>
      </p:sp>
      <p:sp>
        <p:nvSpPr>
          <p:cNvPr id="4" name="Slide Number Placeholder 3"/>
          <p:cNvSpPr>
            <a:spLocks noGrp="1"/>
          </p:cNvSpPr>
          <p:nvPr>
            <p:ph type="sldNum" sz="quarter" idx="5"/>
          </p:nvPr>
        </p:nvSpPr>
        <p:spPr/>
        <p:txBody>
          <a:bodyPr/>
          <a:lstStyle/>
          <a:p>
            <a:fld id="{AD586BB5-2952-4D14-BC18-9B81837F3A9B}" type="slidenum">
              <a:rPr lang="en-US" smtClean="0"/>
              <a:t>20</a:t>
            </a:fld>
            <a:endParaRPr lang="en-US"/>
          </a:p>
        </p:txBody>
      </p:sp>
    </p:spTree>
    <p:extLst>
      <p:ext uri="{BB962C8B-B14F-4D97-AF65-F5344CB8AC3E}">
        <p14:creationId xmlns:p14="http://schemas.microsoft.com/office/powerpoint/2010/main" val="232814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Rapid and effective recovery was critical to prevent prolonged displacement, economic decline, and loss of community cohesion. A community-first approach ensures that recovery meets residents’ needs and fosters resilience.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3</a:t>
            </a:fld>
            <a:endParaRPr lang="en-US"/>
          </a:p>
        </p:txBody>
      </p:sp>
    </p:spTree>
    <p:extLst>
      <p:ext uri="{BB962C8B-B14F-4D97-AF65-F5344CB8AC3E}">
        <p14:creationId xmlns:p14="http://schemas.microsoft.com/office/powerpoint/2010/main" val="222358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Tuolumne County partnered with the Nonprofit Corporation (NPC) to design a structured recovery framework focused on sustainable, community-led rebuilding and support.</a:t>
            </a:r>
          </a:p>
        </p:txBody>
      </p:sp>
      <p:sp>
        <p:nvSpPr>
          <p:cNvPr id="4" name="Slide Number Placeholder 3"/>
          <p:cNvSpPr>
            <a:spLocks noGrp="1"/>
          </p:cNvSpPr>
          <p:nvPr>
            <p:ph type="sldNum" sz="quarter" idx="5"/>
          </p:nvPr>
        </p:nvSpPr>
        <p:spPr/>
        <p:txBody>
          <a:bodyPr/>
          <a:lstStyle/>
          <a:p>
            <a:fld id="{AD586BB5-2952-4D14-BC18-9B81837F3A9B}" type="slidenum">
              <a:rPr lang="en-US" smtClean="0"/>
              <a:t>4</a:t>
            </a:fld>
            <a:endParaRPr lang="en-US"/>
          </a:p>
        </p:txBody>
      </p:sp>
    </p:spTree>
    <p:extLst>
      <p:ext uri="{BB962C8B-B14F-4D97-AF65-F5344CB8AC3E}">
        <p14:creationId xmlns:p14="http://schemas.microsoft.com/office/powerpoint/2010/main" val="414789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Emergency bridge housing provides temporary shelter to individuals experiencing homelessness. It offers safe accommodations while connecting residents to support services such as case management and employment assistance. This transitional housing option helps people stabilize their lives as they work toward securing permanent housing solutions.</a:t>
            </a:r>
          </a:p>
        </p:txBody>
      </p:sp>
      <p:sp>
        <p:nvSpPr>
          <p:cNvPr id="4" name="Slide Number Placeholder 3"/>
          <p:cNvSpPr>
            <a:spLocks noGrp="1"/>
          </p:cNvSpPr>
          <p:nvPr>
            <p:ph type="sldNum" sz="quarter" idx="5"/>
          </p:nvPr>
        </p:nvSpPr>
        <p:spPr/>
        <p:txBody>
          <a:bodyPr/>
          <a:lstStyle/>
          <a:p>
            <a:fld id="{CB282938-F602-403F-94F4-6DF4CC0FDFF3}" type="slidenum">
              <a:rPr lang="en-US" smtClean="0"/>
              <a:t>5</a:t>
            </a:fld>
            <a:endParaRPr lang="en-US"/>
          </a:p>
        </p:txBody>
      </p:sp>
    </p:spTree>
    <p:extLst>
      <p:ext uri="{BB962C8B-B14F-4D97-AF65-F5344CB8AC3E}">
        <p14:creationId xmlns:p14="http://schemas.microsoft.com/office/powerpoint/2010/main" val="349636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Emergency Bridge Housing provides immediate shelter for displaced individuals, especially after wildfires. Once stabilized, these units can transition into long-term housing, offering flexibility for evolving community needs. Their portability allows for permanent installation at different sites, addressing both disaster response and the ongoing demand for affordable housing in affected communities.</a:t>
            </a:r>
          </a:p>
        </p:txBody>
      </p:sp>
      <p:sp>
        <p:nvSpPr>
          <p:cNvPr id="4" name="Slide Number Placeholder 3"/>
          <p:cNvSpPr>
            <a:spLocks noGrp="1"/>
          </p:cNvSpPr>
          <p:nvPr>
            <p:ph type="sldNum" sz="quarter" idx="5"/>
          </p:nvPr>
        </p:nvSpPr>
        <p:spPr/>
        <p:txBody>
          <a:bodyPr/>
          <a:lstStyle/>
          <a:p>
            <a:fld id="{CB282938-F602-403F-94F4-6DF4CC0FDFF3}" type="slidenum">
              <a:rPr lang="en-US" smtClean="0"/>
              <a:t>6</a:t>
            </a:fld>
            <a:endParaRPr lang="en-US"/>
          </a:p>
        </p:txBody>
      </p:sp>
    </p:spTree>
    <p:extLst>
      <p:ext uri="{BB962C8B-B14F-4D97-AF65-F5344CB8AC3E}">
        <p14:creationId xmlns:p14="http://schemas.microsoft.com/office/powerpoint/2010/main" val="29080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Emergency Bridge Housing offers essential onsite facilities like laundry and dining halls, supporting daily life for displaced communities. These spaces host community events, government meetings for rebuilding updates, and celebrations, fostering social cohesion. By providing daycare and a central hub, this housing helps prevent community deterioration, abandonment, and blight, reinforcing the foundation of community life.</a:t>
            </a:r>
          </a:p>
        </p:txBody>
      </p:sp>
      <p:sp>
        <p:nvSpPr>
          <p:cNvPr id="4" name="Slide Number Placeholder 3"/>
          <p:cNvSpPr>
            <a:spLocks noGrp="1"/>
          </p:cNvSpPr>
          <p:nvPr>
            <p:ph type="sldNum" sz="quarter" idx="5"/>
          </p:nvPr>
        </p:nvSpPr>
        <p:spPr/>
        <p:txBody>
          <a:bodyPr/>
          <a:lstStyle/>
          <a:p>
            <a:fld id="{CB282938-F602-403F-94F4-6DF4CC0FDFF3}" type="slidenum">
              <a:rPr lang="en-US" smtClean="0"/>
              <a:t>7</a:t>
            </a:fld>
            <a:endParaRPr lang="en-US"/>
          </a:p>
        </p:txBody>
      </p:sp>
    </p:spTree>
    <p:extLst>
      <p:ext uri="{BB962C8B-B14F-4D97-AF65-F5344CB8AC3E}">
        <p14:creationId xmlns:p14="http://schemas.microsoft.com/office/powerpoint/2010/main" val="147092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partnership aims to accelerate recovery, provide safe housing solutions, empower affected residents, and build long-term community resilience through coordinated efforts.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8</a:t>
            </a:fld>
            <a:endParaRPr lang="en-US"/>
          </a:p>
        </p:txBody>
      </p:sp>
    </p:spTree>
    <p:extLst>
      <p:ext uri="{BB962C8B-B14F-4D97-AF65-F5344CB8AC3E}">
        <p14:creationId xmlns:p14="http://schemas.microsoft.com/office/powerpoint/2010/main" val="3399058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recovery blueprint emphasizes inclusivity, transparency, safety, and sustainable development. It prioritizes rebuilding with fire-resistant standards and addressing social equity within recovery initiatives.
Image source: Microsoft 365 content library
</a:t>
            </a:r>
          </a:p>
        </p:txBody>
      </p:sp>
      <p:sp>
        <p:nvSpPr>
          <p:cNvPr id="4" name="Slide Number Placeholder 3"/>
          <p:cNvSpPr>
            <a:spLocks noGrp="1"/>
          </p:cNvSpPr>
          <p:nvPr>
            <p:ph type="sldNum" sz="quarter" idx="5"/>
          </p:nvPr>
        </p:nvSpPr>
        <p:spPr/>
        <p:txBody>
          <a:bodyPr/>
          <a:lstStyle/>
          <a:p>
            <a:fld id="{AD586BB5-2952-4D14-BC18-9B81837F3A9B}" type="slidenum">
              <a:rPr lang="en-US" smtClean="0"/>
              <a:t>9</a:t>
            </a:fld>
            <a:endParaRPr lang="en-US"/>
          </a:p>
        </p:txBody>
      </p:sp>
    </p:spTree>
    <p:extLst>
      <p:ext uri="{BB962C8B-B14F-4D97-AF65-F5344CB8AC3E}">
        <p14:creationId xmlns:p14="http://schemas.microsoft.com/office/powerpoint/2010/main" val="276633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0314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638328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9/28/2025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36353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5955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13096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3963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2557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9926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385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168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568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965119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2561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9/28/2025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5059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5072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9/28/2025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96358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59553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9/28/2025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37996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3893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9/28/2025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0759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26941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415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79813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68919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9/28/2025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39036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9/28/2025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9227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9/28/2025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27399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31386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85320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6849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9/28/2025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929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9/28/2025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14403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9/28/2025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20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75099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9/28/2025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994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9/28/2025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562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9/28/2025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019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300195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27952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9/28/2025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33263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9/28/2025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770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9/28/2025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25391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9/28/2025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6829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9/28/2025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5815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75638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9/28/2025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40076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8360333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9/28/2025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5684940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8521342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9/28/2025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333371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9/28/2025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62572103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9/28/2025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98671903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9/28/2025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93509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5A6A-E960-135A-EFDF-57A230D0FDC4}"/>
              </a:ext>
            </a:extLst>
          </p:cNvPr>
          <p:cNvSpPr>
            <a:spLocks noGrp="1"/>
          </p:cNvSpPr>
          <p:nvPr>
            <p:ph type="ctrTitle"/>
          </p:nvPr>
        </p:nvSpPr>
        <p:spPr>
          <a:xfrm>
            <a:off x="429768" y="438912"/>
            <a:ext cx="9317736" cy="4453128"/>
          </a:xfrm>
        </p:spPr>
        <p:txBody>
          <a:bodyPr anchor="t">
            <a:normAutofit/>
          </a:bodyPr>
          <a:lstStyle/>
          <a:p>
            <a:r>
              <a:rPr lang="en-US" sz="5300"/>
              <a:t>Blueprint for Resilient Recovery: Tuolumne County’s Community-First Response to the Chinese Camp CZU Lightning Complex Fire</a:t>
            </a:r>
          </a:p>
        </p:txBody>
      </p:sp>
      <p:sp>
        <p:nvSpPr>
          <p:cNvPr id="3" name="Subtitle 2">
            <a:extLst>
              <a:ext uri="{FF2B5EF4-FFF2-40B4-BE49-F238E27FC236}">
                <a16:creationId xmlns:a16="http://schemas.microsoft.com/office/drawing/2014/main" id="{584745B6-C926-0BC0-7FF4-D5A12A762E01}"/>
              </a:ext>
            </a:extLst>
          </p:cNvPr>
          <p:cNvSpPr>
            <a:spLocks noGrp="1"/>
          </p:cNvSpPr>
          <p:nvPr>
            <p:ph type="subTitle" idx="1"/>
          </p:nvPr>
        </p:nvSpPr>
        <p:spPr>
          <a:xfrm>
            <a:off x="429768" y="4965192"/>
            <a:ext cx="5431536" cy="1289304"/>
          </a:xfrm>
        </p:spPr>
        <p:txBody>
          <a:bodyPr anchor="b">
            <a:normAutofit/>
          </a:bodyPr>
          <a:lstStyle/>
          <a:p>
            <a:r>
              <a:rPr lang="en-US"/>
              <a:t>Collaborative strategies for wildfire recovery and community resilience</a:t>
            </a:r>
          </a:p>
        </p:txBody>
      </p:sp>
      <p:pic>
        <p:nvPicPr>
          <p:cNvPr id="5" name="Picture 4" descr="A logo of a construction company&#10;&#10;AI-generated content may be incorrect.">
            <a:extLst>
              <a:ext uri="{FF2B5EF4-FFF2-40B4-BE49-F238E27FC236}">
                <a16:creationId xmlns:a16="http://schemas.microsoft.com/office/drawing/2014/main" id="{50D2DEB3-4BCF-A67D-3EA0-97F2F59F6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315" y="2404872"/>
            <a:ext cx="4231685" cy="4453128"/>
          </a:xfrm>
          <a:prstGeom prst="rect">
            <a:avLst/>
          </a:prstGeom>
        </p:spPr>
      </p:pic>
    </p:spTree>
    <p:extLst>
      <p:ext uri="{BB962C8B-B14F-4D97-AF65-F5344CB8AC3E}">
        <p14:creationId xmlns:p14="http://schemas.microsoft.com/office/powerpoint/2010/main" val="21926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3056-C83D-3A6A-A1EE-98104BBD5902}"/>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en-US" sz="2500" b="0" kern="1200">
                <a:latin typeface="+mj-lt"/>
                <a:ea typeface="+mj-ea"/>
                <a:cs typeface="+mj-cs"/>
              </a:rPr>
              <a:t>Rapid Rehousing and Flexible Transitional Housing Solutions</a:t>
            </a:r>
          </a:p>
        </p:txBody>
      </p:sp>
      <p:pic>
        <p:nvPicPr>
          <p:cNvPr id="4" name="Content Placeholder 3">
            <a:extLst>
              <a:ext uri="{FF2B5EF4-FFF2-40B4-BE49-F238E27FC236}">
                <a16:creationId xmlns:a16="http://schemas.microsoft.com/office/drawing/2014/main" id="{29672823-62F0-450D-BF0B-7C3AF54D0C9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082" b="25082"/>
          <a:stretch/>
        </p:blipFill>
        <p:spPr>
          <a:xfrm>
            <a:off x="321733" y="3688517"/>
            <a:ext cx="11509730" cy="2853462"/>
          </a:xfrm>
          <a:prstGeom prst="rect">
            <a:avLst/>
          </a:prstGeom>
          <a:noFill/>
        </p:spPr>
      </p:pic>
      <p:sp>
        <p:nvSpPr>
          <p:cNvPr id="5" name="TextBox 4">
            <a:extLst>
              <a:ext uri="{FF2B5EF4-FFF2-40B4-BE49-F238E27FC236}">
                <a16:creationId xmlns:a16="http://schemas.microsoft.com/office/drawing/2014/main" id="{A0649189-FF88-4479-A996-42F206BFF51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01595" y="0"/>
            <a:ext cx="7772400" cy="342900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900" b="1" dirty="0"/>
              <a:t>Quick Access to Housing</a:t>
            </a:r>
          </a:p>
          <a:p>
            <a:pPr marL="0" lvl="1" indent="0">
              <a:lnSpc>
                <a:spcPct val="90000"/>
              </a:lnSpc>
              <a:spcBef>
                <a:spcPts val="1000"/>
              </a:spcBef>
              <a:spcAft>
                <a:spcPts val="600"/>
              </a:spcAft>
              <a:buFont typeface="Arial" panose="020B0604020202020204" pitchFamily="34" charset="0"/>
              <a:buNone/>
            </a:pPr>
            <a:r>
              <a:rPr lang="en-US" sz="1200" dirty="0"/>
              <a:t>Focus on rapidly providing safe temporary housing to meet urgent resident needs during transitions. Making sure to incorporate suitable build sites with infrastructure that is minimal cost to bring in but cam support long term housing development. </a:t>
            </a:r>
          </a:p>
          <a:p>
            <a:pPr marL="0" indent="0">
              <a:lnSpc>
                <a:spcPct val="90000"/>
              </a:lnSpc>
              <a:spcBef>
                <a:spcPts val="2500"/>
              </a:spcBef>
              <a:spcAft>
                <a:spcPts val="600"/>
              </a:spcAft>
              <a:buFont typeface="Arial" panose="020B0604020202020204" pitchFamily="34" charset="0"/>
              <a:buNone/>
            </a:pPr>
            <a:r>
              <a:rPr lang="en-US" sz="1200" b="1" dirty="0"/>
              <a:t>Tailored Housing Solutions</a:t>
            </a:r>
          </a:p>
          <a:p>
            <a:pPr marL="0" lvl="1" indent="0">
              <a:lnSpc>
                <a:spcPct val="90000"/>
              </a:lnSpc>
              <a:spcBef>
                <a:spcPts val="1000"/>
              </a:spcBef>
              <a:spcAft>
                <a:spcPts val="600"/>
              </a:spcAft>
              <a:buFont typeface="Arial" panose="020B0604020202020204" pitchFamily="34" charset="0"/>
              <a:buNone/>
            </a:pPr>
            <a:r>
              <a:rPr lang="en-US" sz="1200" dirty="0"/>
              <a:t>Housing options are flexible and customized to align with the diverse needs of residents. Making sure to provide the often overlooked luxury of common principles in a community.</a:t>
            </a:r>
          </a:p>
          <a:p>
            <a:pPr marL="0" indent="0">
              <a:lnSpc>
                <a:spcPct val="90000"/>
              </a:lnSpc>
              <a:spcBef>
                <a:spcPts val="2500"/>
              </a:spcBef>
              <a:spcAft>
                <a:spcPts val="600"/>
              </a:spcAft>
              <a:buFont typeface="Arial" panose="020B0604020202020204" pitchFamily="34" charset="0"/>
              <a:buNone/>
            </a:pPr>
            <a:r>
              <a:rPr lang="en-US" sz="1400" b="1" dirty="0"/>
              <a:t>Support During Rebuilding</a:t>
            </a:r>
          </a:p>
          <a:p>
            <a:pPr marL="0" lvl="1" indent="0">
              <a:lnSpc>
                <a:spcPct val="90000"/>
              </a:lnSpc>
              <a:spcBef>
                <a:spcPts val="1000"/>
              </a:spcBef>
              <a:spcAft>
                <a:spcPts val="600"/>
              </a:spcAft>
              <a:buFont typeface="Arial" panose="020B0604020202020204" pitchFamily="34" charset="0"/>
              <a:buNone/>
            </a:pPr>
            <a:r>
              <a:rPr lang="en-US" sz="1400" dirty="0"/>
              <a:t>Temporary housing supports residents while permanent homes are being rebuilt and restored. This means they can maintain employment while not having the burden of rents or mortgage payments. A </a:t>
            </a:r>
            <a:r>
              <a:rPr lang="en-US" sz="1400" dirty="0" err="1"/>
              <a:t>proavtive</a:t>
            </a:r>
            <a:r>
              <a:rPr lang="en-US" sz="1400" dirty="0"/>
              <a:t> way to help effected people catch up on bills.</a:t>
            </a:r>
          </a:p>
        </p:txBody>
      </p:sp>
    </p:spTree>
    <p:extLst>
      <p:ext uri="{BB962C8B-B14F-4D97-AF65-F5344CB8AC3E}">
        <p14:creationId xmlns:p14="http://schemas.microsoft.com/office/powerpoint/2010/main" val="748977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8AEF-4E38-DFB4-5169-5FAA1E12EF93}"/>
              </a:ext>
            </a:extLst>
          </p:cNvPr>
          <p:cNvSpPr>
            <a:spLocks noGrp="1"/>
          </p:cNvSpPr>
          <p:nvPr>
            <p:ph type="title"/>
          </p:nvPr>
        </p:nvSpPr>
        <p:spPr>
          <a:xfrm>
            <a:off x="588264" y="122296"/>
            <a:ext cx="3595634" cy="1757505"/>
          </a:xfrm>
        </p:spPr>
        <p:txBody>
          <a:bodyPr vert="horz" lIns="91440" tIns="45720" rIns="91440" bIns="45720" rtlCol="0" anchor="t">
            <a:normAutofit/>
          </a:bodyPr>
          <a:lstStyle/>
          <a:p>
            <a:r>
              <a:rPr lang="en-US" sz="2200" b="0" kern="1200" dirty="0">
                <a:latin typeface="+mj-lt"/>
                <a:ea typeface="+mj-ea"/>
                <a:cs typeface="+mj-cs"/>
              </a:rPr>
              <a:t>Fire-Hardened Construction Standards: WUI Compliance, </a:t>
            </a:r>
            <a:r>
              <a:rPr lang="en-US" sz="2200" b="0" kern="1200" dirty="0" err="1">
                <a:latin typeface="+mj-lt"/>
                <a:ea typeface="+mj-ea"/>
                <a:cs typeface="+mj-cs"/>
              </a:rPr>
              <a:t>HardiPanel</a:t>
            </a:r>
            <a:r>
              <a:rPr lang="en-US" sz="2200" b="0" kern="1200" dirty="0">
                <a:latin typeface="+mj-lt"/>
                <a:ea typeface="+mj-ea"/>
                <a:cs typeface="+mj-cs"/>
              </a:rPr>
              <a:t> Siding, Fire Sprinkler Systems</a:t>
            </a:r>
          </a:p>
        </p:txBody>
      </p:sp>
      <p:sp>
        <p:nvSpPr>
          <p:cNvPr id="5" name="TextBox 4">
            <a:extLst>
              <a:ext uri="{FF2B5EF4-FFF2-40B4-BE49-F238E27FC236}">
                <a16:creationId xmlns:a16="http://schemas.microsoft.com/office/drawing/2014/main" id="{8DD090B3-A73E-4695-BF1D-C313FD8B9E3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1673525"/>
            <a:ext cx="3309608" cy="5184475"/>
          </a:xfrm>
          <a:prstGeom prst="rect">
            <a:avLst/>
          </a:prstGeom>
        </p:spPr>
        <p:txBody>
          <a:bodyPr>
            <a:normAutofit/>
          </a:bodyPr>
          <a:lstStyle/>
          <a:p>
            <a:pPr marL="0" indent="0">
              <a:spcBef>
                <a:spcPts val="2500"/>
              </a:spcBef>
              <a:spcAft>
                <a:spcPts val="600"/>
              </a:spcAft>
              <a:buNone/>
            </a:pPr>
            <a:r>
              <a:rPr lang="en-US" sz="1300" b="1" dirty="0"/>
              <a:t>WUI Code Compliance</a:t>
            </a:r>
          </a:p>
          <a:p>
            <a:pPr marL="0" lvl="1" indent="0">
              <a:spcBef>
                <a:spcPts val="1000"/>
              </a:spcBef>
              <a:spcAft>
                <a:spcPts val="600"/>
              </a:spcAft>
              <a:buNone/>
            </a:pPr>
            <a:r>
              <a:rPr lang="en-US" sz="1300" dirty="0"/>
              <a:t>Homes built to Wildland-Urban Interface codes enhance safety against wildfires through specific construction standards. Either manufactured, modular or site built now incorporate many of these features.</a:t>
            </a:r>
          </a:p>
          <a:p>
            <a:pPr marL="0" lvl="1" indent="0">
              <a:spcBef>
                <a:spcPts val="1000"/>
              </a:spcBef>
              <a:spcAft>
                <a:spcPts val="600"/>
              </a:spcAft>
              <a:buNone/>
            </a:pPr>
            <a:r>
              <a:rPr lang="en-US" sz="1300" b="1" dirty="0"/>
              <a:t>Fire-Resistant </a:t>
            </a:r>
            <a:r>
              <a:rPr lang="en-US" sz="1300" b="1" dirty="0" err="1"/>
              <a:t>HardiPanel</a:t>
            </a:r>
            <a:r>
              <a:rPr lang="en-US" sz="1300" b="1" dirty="0"/>
              <a:t> Siding</a:t>
            </a:r>
          </a:p>
          <a:p>
            <a:pPr marL="0" lvl="1" indent="0">
              <a:spcBef>
                <a:spcPts val="1000"/>
              </a:spcBef>
              <a:spcAft>
                <a:spcPts val="600"/>
              </a:spcAft>
              <a:buNone/>
            </a:pPr>
            <a:r>
              <a:rPr lang="en-US" sz="1300" dirty="0"/>
              <a:t>Use of </a:t>
            </a:r>
            <a:r>
              <a:rPr lang="en-US" sz="1300" dirty="0" err="1"/>
              <a:t>HardiPanel</a:t>
            </a:r>
            <a:r>
              <a:rPr lang="en-US" sz="1300" dirty="0"/>
              <a:t> siding provides durable, fire-resistant exterior protection for homes in wildfire zones.</a:t>
            </a:r>
          </a:p>
          <a:p>
            <a:pPr marL="0" indent="0">
              <a:spcBef>
                <a:spcPts val="2500"/>
              </a:spcBef>
              <a:spcAft>
                <a:spcPts val="600"/>
              </a:spcAft>
              <a:buNone/>
            </a:pPr>
            <a:r>
              <a:rPr lang="en-US" sz="1300" b="1" dirty="0"/>
              <a:t>Integrated Fire Sprinkler Systems</a:t>
            </a:r>
          </a:p>
          <a:p>
            <a:pPr marL="0" lvl="1" indent="0">
              <a:spcBef>
                <a:spcPts val="1000"/>
              </a:spcBef>
              <a:spcAft>
                <a:spcPts val="600"/>
              </a:spcAft>
              <a:buNone/>
            </a:pPr>
            <a:r>
              <a:rPr lang="en-US" sz="1300" dirty="0"/>
              <a:t>Built-in sprinkler systems enhance fire protection by actively suppressing flames in wildfire events and are now enforced by California Codes and standards depending on the size of new homes.</a:t>
            </a:r>
          </a:p>
        </p:txBody>
      </p:sp>
      <p:pic>
        <p:nvPicPr>
          <p:cNvPr id="4" name="Content Placeholder 3" descr="Wood Cabin &amp; Ray of Light in Forest">
            <a:extLst>
              <a:ext uri="{FF2B5EF4-FFF2-40B4-BE49-F238E27FC236}">
                <a16:creationId xmlns:a16="http://schemas.microsoft.com/office/drawing/2014/main" id="{B81167C3-9B21-4D7A-B99C-C2EFCC595180}"/>
              </a:ext>
            </a:extLst>
          </p:cNvPr>
          <p:cNvPicPr>
            <a:picLocks noGrp="1" noChangeAspect="1"/>
          </p:cNvPicPr>
          <p:nvPr>
            <p:ph idx="1"/>
          </p:nvPr>
        </p:nvPicPr>
        <p:blipFill>
          <a:blip r:embed="rId3"/>
          <a:stretch>
            <a:fillRect/>
          </a:stretch>
        </p:blipFill>
        <p:spPr>
          <a:xfrm>
            <a:off x="5136995" y="1271624"/>
            <a:ext cx="6466741" cy="4316549"/>
          </a:xfrm>
          <a:prstGeom prst="rect">
            <a:avLst/>
          </a:prstGeom>
          <a:noFill/>
        </p:spPr>
      </p:pic>
    </p:spTree>
    <p:extLst>
      <p:ext uri="{BB962C8B-B14F-4D97-AF65-F5344CB8AC3E}">
        <p14:creationId xmlns:p14="http://schemas.microsoft.com/office/powerpoint/2010/main" val="83865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8BF-6434-E1F3-DB2E-76BD76B10ABF}"/>
              </a:ext>
            </a:extLst>
          </p:cNvPr>
          <p:cNvSpPr>
            <a:spLocks noGrp="1"/>
          </p:cNvSpPr>
          <p:nvPr>
            <p:ph type="title"/>
          </p:nvPr>
        </p:nvSpPr>
        <p:spPr>
          <a:xfrm>
            <a:off x="366090" y="0"/>
            <a:ext cx="3595634" cy="1757505"/>
          </a:xfrm>
        </p:spPr>
        <p:txBody>
          <a:bodyPr vert="horz" lIns="91440" tIns="45720" rIns="91440" bIns="45720" rtlCol="0" anchor="t">
            <a:normAutofit/>
          </a:bodyPr>
          <a:lstStyle/>
          <a:p>
            <a:r>
              <a:rPr lang="en-US" sz="2400" b="0" kern="1200" dirty="0">
                <a:latin typeface="+mj-lt"/>
                <a:ea typeface="+mj-ea"/>
                <a:cs typeface="+mj-cs"/>
              </a:rPr>
              <a:t>Local Workforce Development: Paid Training and Empowerment for Fire-Affected Residents</a:t>
            </a:r>
          </a:p>
        </p:txBody>
      </p:sp>
      <p:sp>
        <p:nvSpPr>
          <p:cNvPr id="5" name="TextBox 4">
            <a:extLst>
              <a:ext uri="{FF2B5EF4-FFF2-40B4-BE49-F238E27FC236}">
                <a16:creationId xmlns:a16="http://schemas.microsoft.com/office/drawing/2014/main" id="{98E91128-D0AF-4BA9-ABA2-A07096D746B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6090" y="1757505"/>
            <a:ext cx="3309608" cy="4729559"/>
          </a:xfrm>
          <a:prstGeom prst="rect">
            <a:avLst/>
          </a:prstGeom>
        </p:spPr>
        <p:txBody>
          <a:bodyPr>
            <a:normAutofit/>
          </a:bodyPr>
          <a:lstStyle/>
          <a:p>
            <a:pPr marL="0" indent="0">
              <a:spcBef>
                <a:spcPts val="2500"/>
              </a:spcBef>
              <a:spcAft>
                <a:spcPts val="600"/>
              </a:spcAft>
              <a:buNone/>
            </a:pPr>
            <a:r>
              <a:rPr lang="en-US" sz="1300" b="1" dirty="0"/>
              <a:t>Paid Training Programs</a:t>
            </a:r>
          </a:p>
          <a:p>
            <a:pPr marL="0" lvl="1" indent="0">
              <a:spcBef>
                <a:spcPts val="1000"/>
              </a:spcBef>
              <a:spcAft>
                <a:spcPts val="600"/>
              </a:spcAft>
              <a:buNone/>
            </a:pPr>
            <a:r>
              <a:rPr lang="en-US" sz="1300" dirty="0"/>
              <a:t>Offering paid training empowers fire-affected residents with valuable construction skills for rebuilding efforts and social services.</a:t>
            </a:r>
          </a:p>
          <a:p>
            <a:pPr marL="0" indent="0">
              <a:spcBef>
                <a:spcPts val="2500"/>
              </a:spcBef>
              <a:spcAft>
                <a:spcPts val="600"/>
              </a:spcAft>
              <a:buNone/>
            </a:pPr>
            <a:r>
              <a:rPr lang="en-US" sz="1300" b="1" dirty="0"/>
              <a:t>Skill Development and Empowerment</a:t>
            </a:r>
          </a:p>
          <a:p>
            <a:pPr marL="0" lvl="1" indent="0">
              <a:spcBef>
                <a:spcPts val="1000"/>
              </a:spcBef>
              <a:spcAft>
                <a:spcPts val="600"/>
              </a:spcAft>
              <a:buNone/>
            </a:pPr>
            <a:r>
              <a:rPr lang="en-US" sz="1300" dirty="0"/>
              <a:t>Training fosters economic self-reliance by developing skills within a community to support independent employment pursuit  </a:t>
            </a:r>
          </a:p>
          <a:p>
            <a:pPr marL="0" indent="0">
              <a:spcBef>
                <a:spcPts val="2500"/>
              </a:spcBef>
              <a:spcAft>
                <a:spcPts val="600"/>
              </a:spcAft>
              <a:buNone/>
            </a:pPr>
            <a:r>
              <a:rPr lang="en-US" sz="1300" b="1" dirty="0"/>
              <a:t>Community-led Rebuilding</a:t>
            </a:r>
          </a:p>
          <a:p>
            <a:pPr marL="0" lvl="1" indent="0">
              <a:spcBef>
                <a:spcPts val="1000"/>
              </a:spcBef>
              <a:spcAft>
                <a:spcPts val="600"/>
              </a:spcAft>
              <a:buNone/>
            </a:pPr>
            <a:r>
              <a:rPr lang="en-US" sz="1400" dirty="0"/>
              <a:t>Equipped residents can contribute directly to reconstruction, strengthening community resilience and recovery.</a:t>
            </a:r>
          </a:p>
        </p:txBody>
      </p:sp>
      <p:pic>
        <p:nvPicPr>
          <p:cNvPr id="4" name="Content Placeholder 3">
            <a:extLst>
              <a:ext uri="{FF2B5EF4-FFF2-40B4-BE49-F238E27FC236}">
                <a16:creationId xmlns:a16="http://schemas.microsoft.com/office/drawing/2014/main" id="{535C0630-34AE-4C26-99F6-D38811EF797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184072" y="795156"/>
            <a:ext cx="7965056" cy="4346187"/>
          </a:xfrm>
          <a:prstGeom prst="rect">
            <a:avLst/>
          </a:prstGeom>
          <a:noFill/>
        </p:spPr>
      </p:pic>
    </p:spTree>
    <p:extLst>
      <p:ext uri="{BB962C8B-B14F-4D97-AF65-F5344CB8AC3E}">
        <p14:creationId xmlns:p14="http://schemas.microsoft.com/office/powerpoint/2010/main" val="3352421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C078-183E-8E07-939F-1D55ED765CE9}"/>
              </a:ext>
            </a:extLst>
          </p:cNvPr>
          <p:cNvSpPr>
            <a:spLocks noGrp="1"/>
          </p:cNvSpPr>
          <p:nvPr>
            <p:ph type="title"/>
          </p:nvPr>
        </p:nvSpPr>
        <p:spPr>
          <a:xfrm>
            <a:off x="429768" y="1810512"/>
            <a:ext cx="7772400" cy="4562856"/>
          </a:xfrm>
        </p:spPr>
        <p:txBody>
          <a:bodyPr anchor="b">
            <a:normAutofit/>
          </a:bodyPr>
          <a:lstStyle/>
          <a:p>
            <a:r>
              <a:rPr lang="en-US" sz="6200"/>
              <a:t>Expanding Community Support: NPC Base Programs in Tuolumne County</a:t>
            </a:r>
          </a:p>
        </p:txBody>
      </p:sp>
      <p:sp>
        <p:nvSpPr>
          <p:cNvPr id="7" name="Text Placeholder 2">
            <a:extLst>
              <a:ext uri="{FF2B5EF4-FFF2-40B4-BE49-F238E27FC236}">
                <a16:creationId xmlns:a16="http://schemas.microsoft.com/office/drawing/2014/main" id="{C23E5CA0-35AE-7624-1E40-16A694152F4E}"/>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86596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0B78-36FA-66D0-4236-D4F291B3C15E}"/>
              </a:ext>
            </a:extLst>
          </p:cNvPr>
          <p:cNvSpPr>
            <a:spLocks noGrp="1"/>
          </p:cNvSpPr>
          <p:nvPr>
            <p:ph type="title"/>
          </p:nvPr>
        </p:nvSpPr>
        <p:spPr>
          <a:xfrm>
            <a:off x="4820076" y="85632"/>
            <a:ext cx="6766560" cy="932688"/>
          </a:xfrm>
        </p:spPr>
        <p:txBody>
          <a:bodyPr vert="horz" lIns="91440" tIns="45720" rIns="91440" bIns="45720" rtlCol="0" anchor="b">
            <a:normAutofit/>
          </a:bodyPr>
          <a:lstStyle/>
          <a:p>
            <a:r>
              <a:rPr lang="en-US" sz="3000" b="0" kern="1200" dirty="0">
                <a:latin typeface="+mj-lt"/>
                <a:ea typeface="+mj-ea"/>
                <a:cs typeface="+mj-cs"/>
              </a:rPr>
              <a:t>Overview of NPC’s Programs Beyond Fire Recovery</a:t>
            </a:r>
          </a:p>
        </p:txBody>
      </p:sp>
      <p:pic>
        <p:nvPicPr>
          <p:cNvPr id="4" name="Content Placeholder 3">
            <a:extLst>
              <a:ext uri="{FF2B5EF4-FFF2-40B4-BE49-F238E27FC236}">
                <a16:creationId xmlns:a16="http://schemas.microsoft.com/office/drawing/2014/main" id="{5EEC09B5-137A-4623-9E8F-16C3346A045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861" r="26861"/>
          <a:stretch/>
        </p:blipFill>
        <p:spPr>
          <a:xfrm>
            <a:off x="339373" y="344424"/>
            <a:ext cx="3808553" cy="6172200"/>
          </a:xfrm>
          <a:prstGeom prst="rect">
            <a:avLst/>
          </a:prstGeom>
          <a:noFill/>
        </p:spPr>
      </p:pic>
      <p:sp>
        <p:nvSpPr>
          <p:cNvPr id="5" name="TextBox 4">
            <a:extLst>
              <a:ext uri="{FF2B5EF4-FFF2-40B4-BE49-F238E27FC236}">
                <a16:creationId xmlns:a16="http://schemas.microsoft.com/office/drawing/2014/main" id="{8152BEBB-A2D9-4C4D-8FB9-27E383BD3CC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0076" y="1142482"/>
            <a:ext cx="6766560" cy="5477256"/>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Home Rehabilitation Services</a:t>
            </a:r>
          </a:p>
          <a:p>
            <a:pPr marL="0" lvl="1" indent="0">
              <a:spcBef>
                <a:spcPts val="1000"/>
              </a:spcBef>
              <a:spcAft>
                <a:spcPts val="600"/>
              </a:spcAft>
              <a:buFont typeface="Arial" panose="020B0604020202020204" pitchFamily="34" charset="0"/>
              <a:buNone/>
            </a:pPr>
            <a:r>
              <a:rPr lang="en-US" sz="1600" b="1" dirty="0"/>
              <a:t>NPC  offers free home rehabilitation to help families recover and rebuild Safe living environments after crises and abroad in the community.</a:t>
            </a:r>
          </a:p>
          <a:p>
            <a:pPr marL="0" indent="0">
              <a:spcBef>
                <a:spcPts val="2500"/>
              </a:spcBef>
              <a:spcAft>
                <a:spcPts val="600"/>
              </a:spcAft>
              <a:buFont typeface="Arial" panose="020B0604020202020204" pitchFamily="34" charset="0"/>
              <a:buNone/>
            </a:pPr>
            <a:r>
              <a:rPr lang="en-US" sz="1600" b="1" dirty="0"/>
              <a:t>Counseling Support</a:t>
            </a:r>
          </a:p>
          <a:p>
            <a:pPr marL="0" lvl="1" indent="0">
              <a:spcBef>
                <a:spcPts val="1000"/>
              </a:spcBef>
              <a:spcAft>
                <a:spcPts val="600"/>
              </a:spcAft>
              <a:buFont typeface="Arial" panose="020B0604020202020204" pitchFamily="34" charset="0"/>
              <a:buNone/>
            </a:pPr>
            <a:r>
              <a:rPr lang="en-US" sz="1600" b="1" dirty="0"/>
              <a:t>NPC partners provide counseling to support the emotional and psychological well-being of vulnerable populations navigating homeownership and rebuilding</a:t>
            </a:r>
            <a:r>
              <a:rPr lang="en-US" sz="1600" dirty="0"/>
              <a:t>.</a:t>
            </a:r>
          </a:p>
          <a:p>
            <a:pPr marL="0" indent="0">
              <a:spcBef>
                <a:spcPts val="2500"/>
              </a:spcBef>
              <a:spcAft>
                <a:spcPts val="600"/>
              </a:spcAft>
              <a:buFont typeface="Arial" panose="020B0604020202020204" pitchFamily="34" charset="0"/>
              <a:buNone/>
            </a:pPr>
            <a:r>
              <a:rPr lang="en-US" b="1" dirty="0"/>
              <a:t>Specialized Assistance Programs</a:t>
            </a:r>
          </a:p>
          <a:p>
            <a:pPr marL="0" lvl="1" indent="0">
              <a:spcBef>
                <a:spcPts val="1000"/>
              </a:spcBef>
              <a:spcAft>
                <a:spcPts val="600"/>
              </a:spcAft>
              <a:buFont typeface="Arial" panose="020B0604020202020204" pitchFamily="34" charset="0"/>
              <a:buNone/>
            </a:pPr>
            <a:r>
              <a:rPr lang="en-US" b="1" dirty="0"/>
              <a:t>NPC  offers specialized assistance tailored to vulnerable groups to address unique community needs. All services are provided free of charge when local government, state and federal funding can support our services</a:t>
            </a:r>
            <a:r>
              <a:rPr lang="en-US" dirty="0"/>
              <a:t>.</a:t>
            </a:r>
            <a:r>
              <a:rPr lang="en-US" b="1" dirty="0"/>
              <a:t> Homeownership for the broader community, Veteran Home improvement Program, Subsidized Manufactured Housing Opportunity program, Section 8 HCV and HUDVASH Homeownership</a:t>
            </a:r>
            <a:endParaRPr lang="en-US" dirty="0"/>
          </a:p>
        </p:txBody>
      </p:sp>
    </p:spTree>
    <p:extLst>
      <p:ext uri="{BB962C8B-B14F-4D97-AF65-F5344CB8AC3E}">
        <p14:creationId xmlns:p14="http://schemas.microsoft.com/office/powerpoint/2010/main" val="3373091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59A7-7CCC-7B04-3360-374693B1EF4D}"/>
              </a:ext>
            </a:extLst>
          </p:cNvPr>
          <p:cNvSpPr>
            <a:spLocks noGrp="1"/>
          </p:cNvSpPr>
          <p:nvPr>
            <p:ph type="title"/>
          </p:nvPr>
        </p:nvSpPr>
        <p:spPr>
          <a:xfrm>
            <a:off x="286756" y="139548"/>
            <a:ext cx="3595634" cy="1757505"/>
          </a:xfrm>
        </p:spPr>
        <p:txBody>
          <a:bodyPr vert="horz" lIns="91440" tIns="45720" rIns="91440" bIns="45720" rtlCol="0" anchor="t">
            <a:normAutofit/>
          </a:bodyPr>
          <a:lstStyle/>
          <a:p>
            <a:r>
              <a:rPr lang="en-US" b="0" kern="1200" dirty="0">
                <a:latin typeface="+mj-lt"/>
                <a:ea typeface="+mj-ea"/>
                <a:cs typeface="+mj-cs"/>
              </a:rPr>
              <a:t>Veteran Home Improvement, Home Rehabilitation, HUD Housing Counseling</a:t>
            </a:r>
          </a:p>
        </p:txBody>
      </p:sp>
      <p:sp>
        <p:nvSpPr>
          <p:cNvPr id="5" name="TextBox 4">
            <a:extLst>
              <a:ext uri="{FF2B5EF4-FFF2-40B4-BE49-F238E27FC236}">
                <a16:creationId xmlns:a16="http://schemas.microsoft.com/office/drawing/2014/main" id="{01A3AA0D-7066-4C42-8A7B-1894029B575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1897053"/>
            <a:ext cx="4707226" cy="4960947"/>
          </a:xfrm>
          <a:prstGeom prst="rect">
            <a:avLst/>
          </a:prstGeom>
        </p:spPr>
        <p:txBody>
          <a:bodyPr>
            <a:normAutofit/>
          </a:bodyPr>
          <a:lstStyle/>
          <a:p>
            <a:pPr marL="0" indent="0">
              <a:lnSpc>
                <a:spcPct val="90000"/>
              </a:lnSpc>
              <a:spcBef>
                <a:spcPts val="2500"/>
              </a:spcBef>
              <a:spcAft>
                <a:spcPts val="600"/>
              </a:spcAft>
              <a:buNone/>
            </a:pPr>
            <a:r>
              <a:rPr lang="en-US" sz="1600" b="1" dirty="0"/>
              <a:t>Home Repair Assistance</a:t>
            </a:r>
          </a:p>
          <a:p>
            <a:pPr marL="0" lvl="1" indent="0">
              <a:lnSpc>
                <a:spcPct val="90000"/>
              </a:lnSpc>
              <a:spcBef>
                <a:spcPts val="1000"/>
              </a:spcBef>
              <a:spcAft>
                <a:spcPts val="600"/>
              </a:spcAft>
              <a:buNone/>
            </a:pPr>
            <a:r>
              <a:rPr lang="en-US" sz="1600" dirty="0"/>
              <a:t>Programs provide veterans with necessary home repairs to ensure safe and comfortable living environments and encourages local vets to participate in their local VFWs and other veteran service providers.</a:t>
            </a:r>
          </a:p>
          <a:p>
            <a:pPr marL="0" indent="0">
              <a:lnSpc>
                <a:spcPct val="90000"/>
              </a:lnSpc>
              <a:spcBef>
                <a:spcPts val="2500"/>
              </a:spcBef>
              <a:spcAft>
                <a:spcPts val="600"/>
              </a:spcAft>
              <a:buNone/>
            </a:pPr>
            <a:r>
              <a:rPr lang="en-US" sz="1600" b="1" dirty="0"/>
              <a:t>Home Rehabilitation Support</a:t>
            </a:r>
          </a:p>
          <a:p>
            <a:pPr marL="0" lvl="1" indent="0">
              <a:lnSpc>
                <a:spcPct val="90000"/>
              </a:lnSpc>
              <a:spcBef>
                <a:spcPts val="1000"/>
              </a:spcBef>
              <a:spcAft>
                <a:spcPts val="600"/>
              </a:spcAft>
              <a:buNone/>
            </a:pPr>
            <a:r>
              <a:rPr lang="en-US" sz="1600" dirty="0"/>
              <a:t>General rehabilitation services help improve and maintain housing quality for veterans and all low and moderate income families.</a:t>
            </a:r>
          </a:p>
          <a:p>
            <a:pPr marL="0" indent="0">
              <a:lnSpc>
                <a:spcPct val="90000"/>
              </a:lnSpc>
              <a:spcBef>
                <a:spcPts val="2500"/>
              </a:spcBef>
              <a:spcAft>
                <a:spcPts val="600"/>
              </a:spcAft>
              <a:buNone/>
            </a:pPr>
            <a:r>
              <a:rPr lang="en-US" sz="1600" b="1" dirty="0"/>
              <a:t>HUD Housing Counseling</a:t>
            </a:r>
          </a:p>
          <a:p>
            <a:pPr marL="0" lvl="1" indent="0">
              <a:lnSpc>
                <a:spcPct val="90000"/>
              </a:lnSpc>
              <a:spcBef>
                <a:spcPts val="1000"/>
              </a:spcBef>
              <a:spcAft>
                <a:spcPts val="600"/>
              </a:spcAft>
              <a:buNone/>
            </a:pPr>
            <a:r>
              <a:rPr lang="en-US" sz="1600" dirty="0"/>
              <a:t>Veterans and Families receive HUD-certified counseling through a collaborative third party agency to enhance housing stability and financial literacy.</a:t>
            </a:r>
          </a:p>
        </p:txBody>
      </p:sp>
      <p:pic>
        <p:nvPicPr>
          <p:cNvPr id="4" name="Content Placeholder 3">
            <a:extLst>
              <a:ext uri="{FF2B5EF4-FFF2-40B4-BE49-F238E27FC236}">
                <a16:creationId xmlns:a16="http://schemas.microsoft.com/office/drawing/2014/main" id="{8CE7934F-E660-4583-8D00-7795E793391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331789" y="1271624"/>
            <a:ext cx="5271947" cy="4421810"/>
          </a:xfrm>
          <a:prstGeom prst="rect">
            <a:avLst/>
          </a:prstGeom>
          <a:noFill/>
        </p:spPr>
      </p:pic>
    </p:spTree>
    <p:extLst>
      <p:ext uri="{BB962C8B-B14F-4D97-AF65-F5344CB8AC3E}">
        <p14:creationId xmlns:p14="http://schemas.microsoft.com/office/powerpoint/2010/main" val="4056406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B9BD-469E-24FC-24D3-DE2628EE08F1}"/>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sz="2500" b="0" kern="1200">
                <a:latin typeface="+mj-lt"/>
                <a:ea typeface="+mj-ea"/>
                <a:cs typeface="+mj-cs"/>
              </a:rPr>
              <a:t>Support for Seniors, People with Disabilities, Youth, and Equity Access Initiatives</a:t>
            </a:r>
          </a:p>
        </p:txBody>
      </p:sp>
      <p:sp>
        <p:nvSpPr>
          <p:cNvPr id="5" name="TextBox 4">
            <a:extLst>
              <a:ext uri="{FF2B5EF4-FFF2-40B4-BE49-F238E27FC236}">
                <a16:creationId xmlns:a16="http://schemas.microsoft.com/office/drawing/2014/main" id="{1199A9D8-A9E6-4F02-9536-29A8682CBD7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581144"/>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Equitable Resource Access</a:t>
            </a:r>
          </a:p>
          <a:p>
            <a:pPr marL="0" lvl="1" indent="0">
              <a:spcBef>
                <a:spcPts val="1000"/>
              </a:spcBef>
              <a:spcAft>
                <a:spcPts val="600"/>
              </a:spcAft>
              <a:buFont typeface="Arial" panose="020B0604020202020204" pitchFamily="34" charset="0"/>
              <a:buNone/>
            </a:pPr>
            <a:r>
              <a:rPr lang="en-US" sz="1400" dirty="0"/>
              <a:t>NPC programs provide fair access to vital resources for seniors, people with disabilities, and youth.</a:t>
            </a:r>
          </a:p>
          <a:p>
            <a:pPr marL="0" indent="0">
              <a:spcBef>
                <a:spcPts val="2500"/>
              </a:spcBef>
              <a:spcAft>
                <a:spcPts val="600"/>
              </a:spcAft>
              <a:buFont typeface="Arial" panose="020B0604020202020204" pitchFamily="34" charset="0"/>
              <a:buNone/>
            </a:pPr>
            <a:r>
              <a:rPr lang="en-US" sz="1400" b="1" dirty="0"/>
              <a:t>Barrier Reduction</a:t>
            </a:r>
          </a:p>
          <a:p>
            <a:pPr marL="0" lvl="1" indent="0">
              <a:spcBef>
                <a:spcPts val="1000"/>
              </a:spcBef>
              <a:spcAft>
                <a:spcPts val="600"/>
              </a:spcAft>
              <a:buFont typeface="Arial" panose="020B0604020202020204" pitchFamily="34" charset="0"/>
              <a:buNone/>
            </a:pPr>
            <a:r>
              <a:rPr lang="en-US" sz="1400" dirty="0"/>
              <a:t>Efforts focus on identifying and removing barriers that limit inclusion and participation in society such as the development of a service campuses  with integrated supportive needs.</a:t>
            </a:r>
          </a:p>
          <a:p>
            <a:pPr marL="0" indent="0">
              <a:spcBef>
                <a:spcPts val="2500"/>
              </a:spcBef>
              <a:spcAft>
                <a:spcPts val="600"/>
              </a:spcAft>
              <a:buFont typeface="Arial" panose="020B0604020202020204" pitchFamily="34" charset="0"/>
              <a:buNone/>
            </a:pPr>
            <a:r>
              <a:rPr lang="en-US" sz="1400" b="1" dirty="0"/>
              <a:t>Promoting Inclusion</a:t>
            </a:r>
          </a:p>
          <a:p>
            <a:pPr marL="0" lvl="1" indent="0">
              <a:spcBef>
                <a:spcPts val="1000"/>
              </a:spcBef>
              <a:spcAft>
                <a:spcPts val="600"/>
              </a:spcAft>
              <a:buFont typeface="Arial" panose="020B0604020202020204" pitchFamily="34" charset="0"/>
              <a:buNone/>
            </a:pPr>
            <a:r>
              <a:rPr lang="en-US" sz="1400" dirty="0"/>
              <a:t>Programs encourage inclusive environments fostering empowerment and equal opportunities for all groups.</a:t>
            </a:r>
          </a:p>
        </p:txBody>
      </p:sp>
      <p:pic>
        <p:nvPicPr>
          <p:cNvPr id="4" name="Content Placeholder 3" descr="Paper illustration of purple girl silhouettes with hearts over them standing side by side creating a circle over white background">
            <a:extLst>
              <a:ext uri="{FF2B5EF4-FFF2-40B4-BE49-F238E27FC236}">
                <a16:creationId xmlns:a16="http://schemas.microsoft.com/office/drawing/2014/main" id="{54CABAC3-A5C0-442C-87F5-15CC4ED0AB5C}"/>
              </a:ext>
            </a:extLst>
          </p:cNvPr>
          <p:cNvPicPr>
            <a:picLocks noGrp="1" noChangeAspect="1"/>
          </p:cNvPicPr>
          <p:nvPr>
            <p:ph type="pic" sz="quarter" idx="13"/>
          </p:nvPr>
        </p:nvPicPr>
        <p:blipFill>
          <a:blip r:embed="rId3"/>
          <a:srcRect l="421" r="565" b="1"/>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626902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A9ED-214E-65CF-7E41-C7126BF9AAE2}"/>
              </a:ext>
            </a:extLst>
          </p:cNvPr>
          <p:cNvSpPr>
            <a:spLocks noGrp="1"/>
          </p:cNvSpPr>
          <p:nvPr>
            <p:ph type="title"/>
          </p:nvPr>
        </p:nvSpPr>
        <p:spPr>
          <a:xfrm>
            <a:off x="429768" y="640080"/>
            <a:ext cx="3493008" cy="3621024"/>
          </a:xfrm>
        </p:spPr>
        <p:txBody>
          <a:bodyPr anchor="t">
            <a:normAutofit/>
          </a:bodyPr>
          <a:lstStyle/>
          <a:p>
            <a:r>
              <a:rPr lang="en-US" dirty="0"/>
              <a:t>NPC’s Model and Reinvestment Strategy</a:t>
            </a:r>
          </a:p>
        </p:txBody>
      </p:sp>
      <p:sp>
        <p:nvSpPr>
          <p:cNvPr id="3" name="Content Placeholder 2">
            <a:extLst>
              <a:ext uri="{FF2B5EF4-FFF2-40B4-BE49-F238E27FC236}">
                <a16:creationId xmlns:a16="http://schemas.microsoft.com/office/drawing/2014/main" id="{48FF8C85-EF60-975D-FF18-D2F471B45478}"/>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25696" y="640080"/>
            <a:ext cx="7159752" cy="5719763"/>
          </a:xfrm>
        </p:spPr>
        <p:txBody>
          <a:bodyPr>
            <a:normAutofit/>
          </a:bodyPr>
          <a:lstStyle/>
          <a:p>
            <a:pPr marL="0" indent="0">
              <a:spcBef>
                <a:spcPts val="2500"/>
              </a:spcBef>
              <a:buFont typeface="Arial" panose="020B0604020202020204" pitchFamily="34" charset="0"/>
              <a:buNone/>
            </a:pPr>
            <a:r>
              <a:rPr lang="en-US" sz="1600" b="1" dirty="0"/>
              <a:t>Nonprofit Operational Model</a:t>
            </a:r>
          </a:p>
          <a:p>
            <a:pPr marL="0" lvl="1" indent="0">
              <a:buFont typeface="Arial" panose="020B0604020202020204" pitchFamily="34" charset="0"/>
              <a:buNone/>
            </a:pPr>
            <a:r>
              <a:rPr lang="en-US" dirty="0"/>
              <a:t>NPC functions as a nonprofit organization committed to community benefit over profit generation. It is about reinvestment and uplifting those in generational cycles of poverty, not creating reliance on those services.</a:t>
            </a:r>
          </a:p>
          <a:p>
            <a:pPr marL="0" indent="0">
              <a:spcBef>
                <a:spcPts val="2500"/>
              </a:spcBef>
              <a:buFont typeface="Arial" panose="020B0604020202020204" pitchFamily="34" charset="0"/>
              <a:buNone/>
            </a:pPr>
            <a:r>
              <a:rPr lang="en-US" sz="1600" b="1" dirty="0"/>
              <a:t>Savings Reinvestment</a:t>
            </a:r>
          </a:p>
          <a:p>
            <a:pPr marL="0" lvl="1" indent="0">
              <a:buFont typeface="Arial" panose="020B0604020202020204" pitchFamily="34" charset="0"/>
              <a:buNone/>
            </a:pPr>
            <a:r>
              <a:rPr lang="en-US" dirty="0"/>
              <a:t>Savings and revenues are reinvested to fund community projects and enhance service quality. By expanding our reach, engaging local government we create an adaptive system of reinvestment rather than exclusion and compartmentalized resources </a:t>
            </a:r>
          </a:p>
          <a:p>
            <a:pPr marL="0" indent="0">
              <a:spcBef>
                <a:spcPts val="2500"/>
              </a:spcBef>
              <a:buFont typeface="Arial" panose="020B0604020202020204" pitchFamily="34" charset="0"/>
              <a:buNone/>
            </a:pPr>
            <a:r>
              <a:rPr lang="en-US" b="1" dirty="0"/>
              <a:t>Cost Reduction for Residents</a:t>
            </a:r>
          </a:p>
          <a:p>
            <a:pPr marL="0" lvl="1" indent="0">
              <a:buFont typeface="Arial" panose="020B0604020202020204" pitchFamily="34" charset="0"/>
              <a:buNone/>
            </a:pPr>
            <a:r>
              <a:rPr lang="en-US" sz="1800" dirty="0"/>
              <a:t>Reinvestment helps lower costs for residents, making services more affordable and accessible.</a:t>
            </a:r>
          </a:p>
        </p:txBody>
      </p:sp>
      <p:pic>
        <p:nvPicPr>
          <p:cNvPr id="9" name="Picture 8" descr="A logo of a construction company&#10;&#10;AI-generated content may be incorrect.">
            <a:extLst>
              <a:ext uri="{FF2B5EF4-FFF2-40B4-BE49-F238E27FC236}">
                <a16:creationId xmlns:a16="http://schemas.microsoft.com/office/drawing/2014/main" id="{CE4C2ADB-243E-9039-B53D-DD10D41FC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3" y="2450592"/>
            <a:ext cx="4237437" cy="4261104"/>
          </a:xfrm>
          <a:prstGeom prst="rect">
            <a:avLst/>
          </a:prstGeom>
        </p:spPr>
      </p:pic>
    </p:spTree>
    <p:extLst>
      <p:ext uri="{BB962C8B-B14F-4D97-AF65-F5344CB8AC3E}">
        <p14:creationId xmlns:p14="http://schemas.microsoft.com/office/powerpoint/2010/main" val="134023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C528-ED7F-F60A-E36F-1E231B569B50}"/>
              </a:ext>
            </a:extLst>
          </p:cNvPr>
          <p:cNvSpPr>
            <a:spLocks noGrp="1"/>
          </p:cNvSpPr>
          <p:nvPr>
            <p:ph type="title"/>
          </p:nvPr>
        </p:nvSpPr>
        <p:spPr/>
        <p:txBody>
          <a:bodyPr>
            <a:normAutofit/>
          </a:bodyPr>
          <a:lstStyle/>
          <a:p>
            <a:r>
              <a:rPr lang="en-US" sz="6000"/>
              <a:t>Bringing Services Full Circle</a:t>
            </a:r>
          </a:p>
        </p:txBody>
      </p:sp>
      <p:graphicFrame>
        <p:nvGraphicFramePr>
          <p:cNvPr id="4" name="Content Placeholder 4">
            <a:extLst>
              <a:ext uri="{FF2B5EF4-FFF2-40B4-BE49-F238E27FC236}">
                <a16:creationId xmlns:a16="http://schemas.microsoft.com/office/drawing/2014/main" id="{2D9B5B61-2791-42FE-B3C1-CADA035DBAF9}"/>
              </a:ext>
            </a:extLst>
          </p:cNvPr>
          <p:cNvGraphicFramePr>
            <a:graphicFrameLocks noGrp="1"/>
          </p:cNvGraphicFramePr>
          <p:nvPr>
            <p:ph idx="1"/>
            <p:extLst>
              <p:ext uri="{D42A27DB-BD31-4B8C-83A1-F6EECF244321}">
                <p14:modId xmlns:p14="http://schemas.microsoft.com/office/powerpoint/2010/main" val="256004759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50393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E756-FAFA-B2C1-D9F7-E353A6C8A39F}"/>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en-US" sz="2500" b="0" kern="1200">
                <a:latin typeface="+mj-lt"/>
                <a:ea typeface="+mj-ea"/>
                <a:cs typeface="+mj-cs"/>
              </a:rPr>
              <a:t>Ensuring Cost Savings and Economic Stability for Residents</a:t>
            </a:r>
          </a:p>
        </p:txBody>
      </p:sp>
      <p:pic>
        <p:nvPicPr>
          <p:cNvPr id="4" name="Content Placeholder 3" descr="Row of hand coloured paper chain office and factory buildings. Isolated on a pure white background, no dot in the white area so no need to cut-out e.g. can be dropped directly on to a white web page seemlessly.">
            <a:extLst>
              <a:ext uri="{FF2B5EF4-FFF2-40B4-BE49-F238E27FC236}">
                <a16:creationId xmlns:a16="http://schemas.microsoft.com/office/drawing/2014/main" id="{41CFA1B6-3C2F-4B40-BC20-1A7EBE914C5A}"/>
              </a:ext>
            </a:extLst>
          </p:cNvPr>
          <p:cNvPicPr>
            <a:picLocks noGrp="1" noChangeAspect="1"/>
          </p:cNvPicPr>
          <p:nvPr>
            <p:ph type="pic" sz="quarter" idx="13"/>
          </p:nvPr>
        </p:nvPicPr>
        <p:blipFill>
          <a:blip r:embed="rId3"/>
          <a:srcRect t="17805" r="-1" b="14675"/>
          <a:stretch>
            <a:fillRect/>
          </a:stretch>
        </p:blipFill>
        <p:spPr>
          <a:xfrm>
            <a:off x="339373" y="4403768"/>
            <a:ext cx="11509730" cy="2121875"/>
          </a:xfrm>
          <a:prstGeom prst="rect">
            <a:avLst/>
          </a:prstGeom>
          <a:noFill/>
        </p:spPr>
      </p:pic>
      <p:sp>
        <p:nvSpPr>
          <p:cNvPr id="5" name="TextBox 4">
            <a:extLst>
              <a:ext uri="{FF2B5EF4-FFF2-40B4-BE49-F238E27FC236}">
                <a16:creationId xmlns:a16="http://schemas.microsoft.com/office/drawing/2014/main" id="{B017F34C-6BEF-4068-8FA9-E7C9837BA88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275351" y="166775"/>
            <a:ext cx="8388425" cy="4236993"/>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600" b="1" dirty="0"/>
              <a:t>Nonprofit Efficiencies</a:t>
            </a:r>
          </a:p>
          <a:p>
            <a:pPr marL="0" lvl="1" indent="0">
              <a:lnSpc>
                <a:spcPct val="90000"/>
              </a:lnSpc>
              <a:spcBef>
                <a:spcPts val="1000"/>
              </a:spcBef>
              <a:spcAft>
                <a:spcPts val="600"/>
              </a:spcAft>
              <a:buFont typeface="Arial" panose="020B0604020202020204" pitchFamily="34" charset="0"/>
              <a:buNone/>
            </a:pPr>
            <a:r>
              <a:rPr lang="en-US" sz="1600" dirty="0"/>
              <a:t>Utilizing nonprofit organizations enhances resource allocation to reduce housing expenses effectively. Without employing outside contractors that bid on local projects but are not uplifting the community. We apply in partnership with local governments to aggressively pursue the dollars available to us together or independently </a:t>
            </a:r>
          </a:p>
          <a:p>
            <a:pPr marL="0" indent="0">
              <a:lnSpc>
                <a:spcPct val="90000"/>
              </a:lnSpc>
              <a:spcBef>
                <a:spcPts val="2500"/>
              </a:spcBef>
              <a:spcAft>
                <a:spcPts val="600"/>
              </a:spcAft>
              <a:buFont typeface="Arial" panose="020B0604020202020204" pitchFamily="34" charset="0"/>
              <a:buNone/>
            </a:pPr>
            <a:r>
              <a:rPr lang="en-US" sz="1600" b="1" dirty="0"/>
              <a:t>Local Partnerships</a:t>
            </a:r>
          </a:p>
          <a:p>
            <a:pPr marL="0" lvl="1" indent="0">
              <a:lnSpc>
                <a:spcPct val="90000"/>
              </a:lnSpc>
              <a:spcBef>
                <a:spcPts val="1000"/>
              </a:spcBef>
              <a:spcAft>
                <a:spcPts val="600"/>
              </a:spcAft>
              <a:buFont typeface="Arial" panose="020B0604020202020204" pitchFamily="34" charset="0"/>
              <a:buNone/>
            </a:pPr>
            <a:r>
              <a:rPr lang="en-US" sz="1600" dirty="0"/>
              <a:t>Collaborations with local partners strengthen community efforts toward economic stability and affordable housing. If we are able to partner, support and expand local organizations this is an internal initiative in bolstering local service providers.</a:t>
            </a:r>
          </a:p>
          <a:p>
            <a:pPr marL="0" indent="0">
              <a:lnSpc>
                <a:spcPct val="90000"/>
              </a:lnSpc>
              <a:spcBef>
                <a:spcPts val="2500"/>
              </a:spcBef>
              <a:spcAft>
                <a:spcPts val="600"/>
              </a:spcAft>
              <a:buFont typeface="Arial" panose="020B0604020202020204" pitchFamily="34" charset="0"/>
              <a:buNone/>
            </a:pPr>
            <a:r>
              <a:rPr lang="en-US" sz="1600" b="1" dirty="0"/>
              <a:t>Economic Stability Promotion</a:t>
            </a:r>
          </a:p>
          <a:p>
            <a:pPr marL="0" lvl="1" indent="0">
              <a:lnSpc>
                <a:spcPct val="90000"/>
              </a:lnSpc>
              <a:spcBef>
                <a:spcPts val="1000"/>
              </a:spcBef>
              <a:spcAft>
                <a:spcPts val="600"/>
              </a:spcAft>
              <a:buFont typeface="Arial" panose="020B0604020202020204" pitchFamily="34" charset="0"/>
              <a:buNone/>
            </a:pPr>
            <a:r>
              <a:rPr lang="en-US" sz="1600" dirty="0"/>
              <a:t>The recovery approach fosters affordable housing to ensure long-term economic stability for residents. The affordable housing provides stability </a:t>
            </a:r>
          </a:p>
        </p:txBody>
      </p:sp>
    </p:spTree>
    <p:extLst>
      <p:ext uri="{BB962C8B-B14F-4D97-AF65-F5344CB8AC3E}">
        <p14:creationId xmlns:p14="http://schemas.microsoft.com/office/powerpoint/2010/main" val="1444466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60BE4-8B2A-1E16-8E0F-AF50E01A9B78}"/>
              </a:ext>
            </a:extLst>
          </p:cNvPr>
          <p:cNvSpPr>
            <a:spLocks noGrp="1"/>
          </p:cNvSpPr>
          <p:nvPr>
            <p:ph type="title"/>
          </p:nvPr>
        </p:nvSpPr>
        <p:spPr>
          <a:xfrm>
            <a:off x="429768" y="411480"/>
            <a:ext cx="11045952" cy="1828800"/>
          </a:xfrm>
        </p:spPr>
        <p:txBody>
          <a:bodyPr anchor="t">
            <a:normAutofit/>
          </a:bodyPr>
          <a:lstStyle/>
          <a:p>
            <a:r>
              <a:rPr lang="en-US"/>
              <a:t>Presentation Agenda</a:t>
            </a:r>
          </a:p>
        </p:txBody>
      </p:sp>
      <p:sp>
        <p:nvSpPr>
          <p:cNvPr id="3" name="Content Placeholder 2">
            <a:extLst>
              <a:ext uri="{FF2B5EF4-FFF2-40B4-BE49-F238E27FC236}">
                <a16:creationId xmlns:a16="http://schemas.microsoft.com/office/drawing/2014/main" id="{89516FD5-1350-259A-92F5-E0419D68E166}"/>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lnSpcReduction="10000"/>
          </a:bodyPr>
          <a:lstStyle/>
          <a:p>
            <a:pPr marL="0" indent="0">
              <a:buNone/>
            </a:pPr>
            <a:endParaRPr dirty="0">
              <a:latin typeface="Arial Black" panose="020B0A04020102020204" pitchFamily="34" charset="0"/>
            </a:endParaRPr>
          </a:p>
          <a:p>
            <a:pPr>
              <a:buFont typeface="Arial" panose="020B0604020202020204" pitchFamily="34" charset="0"/>
              <a:buChar char="•"/>
            </a:pPr>
            <a:r>
              <a:rPr dirty="0">
                <a:latin typeface="Arial Black" panose="020B0A04020102020204" pitchFamily="34" charset="0"/>
              </a:rPr>
              <a:t>Establishing the Recovery Framework: Tuolumne County and NPC Partnership</a:t>
            </a:r>
          </a:p>
          <a:p>
            <a:pPr>
              <a:buFont typeface="Arial" panose="020B0604020202020204" pitchFamily="34" charset="0"/>
              <a:buChar char="•"/>
            </a:pPr>
            <a:r>
              <a:rPr dirty="0">
                <a:latin typeface="Arial Black" panose="020B0A04020102020204" pitchFamily="34" charset="0"/>
              </a:rPr>
              <a:t>Immediate Action Strategies for Recovery</a:t>
            </a:r>
          </a:p>
          <a:p>
            <a:pPr>
              <a:buFont typeface="Arial" panose="020B0604020202020204" pitchFamily="34" charset="0"/>
              <a:buChar char="•"/>
            </a:pPr>
            <a:r>
              <a:rPr dirty="0">
                <a:latin typeface="Arial Black" panose="020B0A04020102020204" pitchFamily="34" charset="0"/>
              </a:rPr>
              <a:t>Expanding Community Support: NPC Base Programs in Tuolumne County</a:t>
            </a:r>
          </a:p>
          <a:p>
            <a:pPr>
              <a:buFont typeface="Arial" panose="020B0604020202020204" pitchFamily="34" charset="0"/>
              <a:buChar char="•"/>
            </a:pPr>
            <a:r>
              <a:rPr dirty="0">
                <a:latin typeface="Arial Black" panose="020B0A04020102020204" pitchFamily="34" charset="0"/>
              </a:rPr>
              <a:t>Sustainable Recovery and Community Reinvestment</a:t>
            </a:r>
            <a:endParaRPr lang="en-US" dirty="0">
              <a:latin typeface="Arial Black" panose="020B0A04020102020204" pitchFamily="34" charset="0"/>
            </a:endParaRPr>
          </a:p>
        </p:txBody>
      </p:sp>
      <p:pic>
        <p:nvPicPr>
          <p:cNvPr id="5" name="Picture 4" descr="A logo of a construction company&#10;&#10;AI-generated content may be incorrect.">
            <a:extLst>
              <a:ext uri="{FF2B5EF4-FFF2-40B4-BE49-F238E27FC236}">
                <a16:creationId xmlns:a16="http://schemas.microsoft.com/office/drawing/2014/main" id="{FFB24641-44A3-AAB0-6D17-C1E5BCB43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24" y="1820174"/>
            <a:ext cx="4461724" cy="4744528"/>
          </a:xfrm>
          <a:prstGeom prst="rect">
            <a:avLst/>
          </a:prstGeom>
        </p:spPr>
      </p:pic>
    </p:spTree>
    <p:extLst>
      <p:ext uri="{BB962C8B-B14F-4D97-AF65-F5344CB8AC3E}">
        <p14:creationId xmlns:p14="http://schemas.microsoft.com/office/powerpoint/2010/main" val="2125466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6906-4ED7-C7AA-70C1-BB0BDED92B09}"/>
              </a:ext>
            </a:extLst>
          </p:cNvPr>
          <p:cNvSpPr>
            <a:spLocks noGrp="1"/>
          </p:cNvSpPr>
          <p:nvPr>
            <p:ph type="title"/>
          </p:nvPr>
        </p:nvSpPr>
        <p:spPr>
          <a:xfrm>
            <a:off x="0" y="-837829"/>
            <a:ext cx="7370064" cy="1842020"/>
          </a:xfrm>
        </p:spPr>
        <p:txBody>
          <a:bodyPr anchor="b">
            <a:normAutofit/>
          </a:bodyPr>
          <a:lstStyle/>
          <a:p>
            <a:r>
              <a:rPr lang="en-US" dirty="0"/>
              <a:t>Conclusion</a:t>
            </a:r>
          </a:p>
        </p:txBody>
      </p:sp>
      <p:graphicFrame>
        <p:nvGraphicFramePr>
          <p:cNvPr id="7" name="Content Placeholder 2">
            <a:extLst>
              <a:ext uri="{FF2B5EF4-FFF2-40B4-BE49-F238E27FC236}">
                <a16:creationId xmlns:a16="http://schemas.microsoft.com/office/drawing/2014/main" id="{48247BE8-6A2C-C62C-7351-533C1DA4E021}"/>
              </a:ext>
            </a:extLst>
          </p:cNvPr>
          <p:cNvGraphicFramePr>
            <a:graphicFrameLocks noGrp="1"/>
          </p:cNvGraphicFramePr>
          <p:nvPr>
            <p:ph sz="quarter" idx="14"/>
            <p:extLst>
              <p:ext uri="{D42A27DB-BD31-4B8C-83A1-F6EECF244321}">
                <p14:modId xmlns:p14="http://schemas.microsoft.com/office/powerpoint/2010/main" val="122443496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1004191"/>
          <a:ext cx="11762232" cy="4849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64783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799C-A2B2-30DE-0F44-A1BEF8D5F2A4}"/>
              </a:ext>
            </a:extLst>
          </p:cNvPr>
          <p:cNvSpPr>
            <a:spLocks noGrp="1"/>
          </p:cNvSpPr>
          <p:nvPr>
            <p:ph type="title"/>
          </p:nvPr>
        </p:nvSpPr>
        <p:spPr>
          <a:xfrm>
            <a:off x="8311896" y="342901"/>
            <a:ext cx="3273552" cy="1947672"/>
          </a:xfrm>
        </p:spPr>
        <p:txBody>
          <a:bodyPr vert="horz" lIns="91440" tIns="45720" rIns="91440" bIns="45720" rtlCol="0" anchor="b">
            <a:normAutofit/>
          </a:bodyPr>
          <a:lstStyle/>
          <a:p>
            <a:r>
              <a:rPr lang="en-US" b="0" kern="1200" dirty="0">
                <a:latin typeface="+mj-lt"/>
                <a:ea typeface="+mj-ea"/>
                <a:cs typeface="+mj-cs"/>
              </a:rPr>
              <a:t>Rationale for Urgent Recovery Efforts</a:t>
            </a:r>
          </a:p>
        </p:txBody>
      </p:sp>
      <p:pic>
        <p:nvPicPr>
          <p:cNvPr id="4" name="Content Placeholder 3" descr="Construction worker working in construction site">
            <a:extLst>
              <a:ext uri="{FF2B5EF4-FFF2-40B4-BE49-F238E27FC236}">
                <a16:creationId xmlns:a16="http://schemas.microsoft.com/office/drawing/2014/main" id="{3ECED6DA-A818-4A48-8F26-FB6574C19E3D}"/>
              </a:ext>
            </a:extLst>
          </p:cNvPr>
          <p:cNvPicPr>
            <a:picLocks noGrp="1" noChangeAspect="1"/>
          </p:cNvPicPr>
          <p:nvPr>
            <p:ph type="pic" sz="quarter" idx="13"/>
          </p:nvPr>
        </p:nvPicPr>
        <p:blipFill>
          <a:blip r:embed="rId3"/>
          <a:srcRect l="20065" r="1"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5369879C-9218-4465-B60F-51F2FC81AB1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2290573"/>
            <a:ext cx="3273552" cy="4817593"/>
          </a:xfrm>
          <a:prstGeom prst="rect">
            <a:avLst/>
          </a:prstGeom>
        </p:spPr>
        <p:txBody>
          <a:bodyPr>
            <a:normAutofit/>
          </a:bodyPr>
          <a:lstStyle/>
          <a:p>
            <a:pPr marL="0" indent="0">
              <a:lnSpc>
                <a:spcPct val="90000"/>
              </a:lnSpc>
              <a:spcBef>
                <a:spcPts val="2500"/>
              </a:spcBef>
              <a:spcAft>
                <a:spcPts val="600"/>
              </a:spcAft>
              <a:buNone/>
            </a:pPr>
            <a:r>
              <a:rPr lang="en-US" sz="1400" b="1" dirty="0"/>
              <a:t>Preventing Prolonged Displacement</a:t>
            </a:r>
          </a:p>
          <a:p>
            <a:pPr marL="0" lvl="1" indent="0">
              <a:lnSpc>
                <a:spcPct val="90000"/>
              </a:lnSpc>
              <a:spcBef>
                <a:spcPts val="1000"/>
              </a:spcBef>
              <a:spcAft>
                <a:spcPts val="600"/>
              </a:spcAft>
              <a:buNone/>
            </a:pPr>
            <a:r>
              <a:rPr lang="en-US" sz="1400" b="1" dirty="0"/>
              <a:t>Urgent recovery stops long-term displacement, helping residents return to safe homes quickly and securely.</a:t>
            </a:r>
          </a:p>
          <a:p>
            <a:pPr marL="0" indent="0">
              <a:lnSpc>
                <a:spcPct val="90000"/>
              </a:lnSpc>
              <a:spcBef>
                <a:spcPts val="2500"/>
              </a:spcBef>
              <a:spcAft>
                <a:spcPts val="600"/>
              </a:spcAft>
              <a:buNone/>
            </a:pPr>
            <a:r>
              <a:rPr lang="en-US" sz="1400" b="1" dirty="0"/>
              <a:t>Economic Stabilization</a:t>
            </a:r>
          </a:p>
          <a:p>
            <a:pPr marL="0" lvl="1" indent="0">
              <a:lnSpc>
                <a:spcPct val="90000"/>
              </a:lnSpc>
              <a:spcBef>
                <a:spcPts val="1000"/>
              </a:spcBef>
              <a:spcAft>
                <a:spcPts val="600"/>
              </a:spcAft>
              <a:buNone/>
            </a:pPr>
            <a:r>
              <a:rPr lang="en-US" sz="1400" b="1" dirty="0"/>
              <a:t>Rapid recovery supports local businesses and prevents economic decline, fostering financial stability for communities.</a:t>
            </a:r>
          </a:p>
          <a:p>
            <a:pPr marL="0" indent="0">
              <a:lnSpc>
                <a:spcPct val="90000"/>
              </a:lnSpc>
              <a:spcBef>
                <a:spcPts val="2500"/>
              </a:spcBef>
              <a:spcAft>
                <a:spcPts val="600"/>
              </a:spcAft>
              <a:buNone/>
            </a:pPr>
            <a:r>
              <a:rPr lang="en-US" sz="1400" b="1" dirty="0"/>
              <a:t>Community Cohesion and Resilience</a:t>
            </a:r>
          </a:p>
          <a:p>
            <a:pPr marL="0" lvl="1" indent="0">
              <a:lnSpc>
                <a:spcPct val="90000"/>
              </a:lnSpc>
              <a:spcBef>
                <a:spcPts val="1000"/>
              </a:spcBef>
              <a:spcAft>
                <a:spcPts val="600"/>
              </a:spcAft>
              <a:buNone/>
            </a:pPr>
            <a:r>
              <a:rPr lang="en-US" sz="1400" b="1" dirty="0"/>
              <a:t>A community-first approach strengthens social bonds and resilience to future challenges by addressing residents’ needs.</a:t>
            </a:r>
          </a:p>
        </p:txBody>
      </p:sp>
    </p:spTree>
    <p:extLst>
      <p:ext uri="{BB962C8B-B14F-4D97-AF65-F5344CB8AC3E}">
        <p14:creationId xmlns:p14="http://schemas.microsoft.com/office/powerpoint/2010/main" val="197054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E841-CF47-B4EF-59D7-397B6B6FFAD3}"/>
              </a:ext>
            </a:extLst>
          </p:cNvPr>
          <p:cNvSpPr>
            <a:spLocks noGrp="1"/>
          </p:cNvSpPr>
          <p:nvPr>
            <p:ph type="title"/>
          </p:nvPr>
        </p:nvSpPr>
        <p:spPr>
          <a:xfrm>
            <a:off x="429768" y="1810512"/>
            <a:ext cx="7772400" cy="4562856"/>
          </a:xfrm>
        </p:spPr>
        <p:txBody>
          <a:bodyPr anchor="b">
            <a:normAutofit/>
          </a:bodyPr>
          <a:lstStyle/>
          <a:p>
            <a:r>
              <a:rPr lang="en-US" sz="5600"/>
              <a:t>Establishing the Recovery Framework: Tuolumne County and NPC Partnership</a:t>
            </a:r>
          </a:p>
        </p:txBody>
      </p:sp>
      <p:sp>
        <p:nvSpPr>
          <p:cNvPr id="7" name="Text Placeholder 2">
            <a:extLst>
              <a:ext uri="{FF2B5EF4-FFF2-40B4-BE49-F238E27FC236}">
                <a16:creationId xmlns:a16="http://schemas.microsoft.com/office/drawing/2014/main" id="{94D5400A-23B7-BE71-743B-EB6CE233A911}"/>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408802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C5A8-BE97-F930-8226-E25EB4F327C1}"/>
              </a:ext>
            </a:extLst>
          </p:cNvPr>
          <p:cNvSpPr>
            <a:spLocks noGrp="1"/>
          </p:cNvSpPr>
          <p:nvPr>
            <p:ph type="title"/>
          </p:nvPr>
        </p:nvSpPr>
        <p:spPr>
          <a:xfrm>
            <a:off x="8122115" y="0"/>
            <a:ext cx="3273552" cy="1947672"/>
          </a:xfrm>
        </p:spPr>
        <p:txBody>
          <a:bodyPr vert="horz" lIns="91440" tIns="45720" rIns="91440" bIns="45720" rtlCol="0" anchor="b">
            <a:normAutofit/>
          </a:bodyPr>
          <a:lstStyle/>
          <a:p>
            <a:r>
              <a:rPr lang="en-US" b="0" kern="1200" dirty="0">
                <a:latin typeface="+mj-lt"/>
                <a:ea typeface="+mj-ea"/>
                <a:cs typeface="+mj-cs"/>
              </a:rPr>
              <a:t>Emergency Bridge Housing Solutions</a:t>
            </a:r>
          </a:p>
        </p:txBody>
      </p:sp>
      <p:pic>
        <p:nvPicPr>
          <p:cNvPr id="4" name="Content Placeholder 3">
            <a:extLst>
              <a:ext uri="{FF2B5EF4-FFF2-40B4-BE49-F238E27FC236}">
                <a16:creationId xmlns:a16="http://schemas.microsoft.com/office/drawing/2014/main" id="{6B832135-9E53-43D8-A190-F74DE75F1FC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620" b="18620"/>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12A3534B-3C0A-496F-A66D-7BA7293C43B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1947672"/>
            <a:ext cx="3273552" cy="4910328"/>
          </a:xfrm>
          <a:prstGeom prst="rect">
            <a:avLst/>
          </a:prstGeom>
        </p:spPr>
        <p:txBody>
          <a:bodyPr>
            <a:normAutofit/>
          </a:bodyPr>
          <a:lstStyle/>
          <a:p>
            <a:pPr marL="0" indent="0">
              <a:lnSpc>
                <a:spcPct val="90000"/>
              </a:lnSpc>
              <a:spcBef>
                <a:spcPts val="2500"/>
              </a:spcBef>
              <a:spcAft>
                <a:spcPts val="600"/>
              </a:spcAft>
              <a:buNone/>
            </a:pPr>
            <a:r>
              <a:rPr lang="en-US" sz="1400" b="1" dirty="0"/>
              <a:t>Temporary Shelter for Homelessness</a:t>
            </a:r>
          </a:p>
          <a:p>
            <a:pPr marL="0" lvl="1" indent="0">
              <a:lnSpc>
                <a:spcPct val="90000"/>
              </a:lnSpc>
              <a:spcBef>
                <a:spcPts val="1000"/>
              </a:spcBef>
              <a:spcAft>
                <a:spcPts val="600"/>
              </a:spcAft>
              <a:buNone/>
            </a:pPr>
            <a:r>
              <a:rPr lang="en-US" sz="1400" dirty="0"/>
              <a:t>Emergency bridge housing offers immediate, safe shelter to people experiencing homelessness and wildfire displacement</a:t>
            </a:r>
          </a:p>
          <a:p>
            <a:pPr marL="0" indent="0">
              <a:lnSpc>
                <a:spcPct val="90000"/>
              </a:lnSpc>
              <a:spcBef>
                <a:spcPts val="2500"/>
              </a:spcBef>
              <a:spcAft>
                <a:spcPts val="600"/>
              </a:spcAft>
              <a:buNone/>
            </a:pPr>
            <a:r>
              <a:rPr lang="en-US" sz="1400" b="1" dirty="0"/>
              <a:t>Connection to Support Services</a:t>
            </a:r>
          </a:p>
          <a:p>
            <a:pPr marL="0" lvl="1" indent="0">
              <a:lnSpc>
                <a:spcPct val="90000"/>
              </a:lnSpc>
              <a:spcBef>
                <a:spcPts val="1000"/>
              </a:spcBef>
              <a:spcAft>
                <a:spcPts val="600"/>
              </a:spcAft>
              <a:buNone/>
            </a:pPr>
            <a:r>
              <a:rPr lang="en-US" sz="1400" dirty="0"/>
              <a:t>Residents receive case management through local providers for employment assistance with NPC once dispatched and other support services to help address underlying challenges.</a:t>
            </a:r>
          </a:p>
          <a:p>
            <a:pPr marL="0" indent="0">
              <a:lnSpc>
                <a:spcPct val="90000"/>
              </a:lnSpc>
              <a:spcBef>
                <a:spcPts val="2500"/>
              </a:spcBef>
              <a:spcAft>
                <a:spcPts val="600"/>
              </a:spcAft>
              <a:buNone/>
            </a:pPr>
            <a:r>
              <a:rPr lang="en-US" sz="1400" b="1" dirty="0"/>
              <a:t>Pathway to Permanent Housing</a:t>
            </a:r>
          </a:p>
          <a:p>
            <a:pPr marL="0" lvl="1" indent="0">
              <a:lnSpc>
                <a:spcPct val="90000"/>
              </a:lnSpc>
              <a:spcBef>
                <a:spcPts val="1000"/>
              </a:spcBef>
              <a:spcAft>
                <a:spcPts val="600"/>
              </a:spcAft>
              <a:buNone/>
            </a:pPr>
            <a:r>
              <a:rPr lang="en-US" sz="1400" dirty="0"/>
              <a:t>This transitional option helps stabilize lives, guiding individuals toward obtaining permanent housing solutions</a:t>
            </a:r>
            <a:r>
              <a:rPr lang="en-US" sz="900" dirty="0"/>
              <a:t>.</a:t>
            </a:r>
          </a:p>
        </p:txBody>
      </p:sp>
    </p:spTree>
    <p:extLst>
      <p:ext uri="{BB962C8B-B14F-4D97-AF65-F5344CB8AC3E}">
        <p14:creationId xmlns:p14="http://schemas.microsoft.com/office/powerpoint/2010/main" val="874511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8865-4E5A-C364-E48D-31E0F68D3552}"/>
              </a:ext>
            </a:extLst>
          </p:cNvPr>
          <p:cNvSpPr>
            <a:spLocks noGrp="1"/>
          </p:cNvSpPr>
          <p:nvPr>
            <p:ph type="title"/>
          </p:nvPr>
        </p:nvSpPr>
        <p:spPr>
          <a:xfrm>
            <a:off x="8575548" y="-318487"/>
            <a:ext cx="3273552" cy="1947672"/>
          </a:xfrm>
        </p:spPr>
        <p:txBody>
          <a:bodyPr vert="horz" lIns="91440" tIns="45720" rIns="91440" bIns="45720" rtlCol="0" anchor="b">
            <a:normAutofit/>
          </a:bodyPr>
          <a:lstStyle/>
          <a:p>
            <a:r>
              <a:rPr lang="en-US" b="0" kern="1200" dirty="0">
                <a:latin typeface="+mj-lt"/>
                <a:ea typeface="+mj-ea"/>
                <a:cs typeface="+mj-cs"/>
              </a:rPr>
              <a:t>Emergency Bridge Housing Solutions</a:t>
            </a:r>
          </a:p>
        </p:txBody>
      </p:sp>
      <p:pic>
        <p:nvPicPr>
          <p:cNvPr id="4" name="Content Placeholder 3">
            <a:extLst>
              <a:ext uri="{FF2B5EF4-FFF2-40B4-BE49-F238E27FC236}">
                <a16:creationId xmlns:a16="http://schemas.microsoft.com/office/drawing/2014/main" id="{AAE48C48-D300-4DF3-A555-1E7B9286396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901" r="13901"/>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0785F63E-FF37-4186-B9E1-4B263CDA5DB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60137" y="1754096"/>
            <a:ext cx="3273552" cy="2953512"/>
          </a:xfrm>
          <a:prstGeom prst="rect">
            <a:avLst/>
          </a:prstGeom>
        </p:spPr>
        <p:txBody>
          <a:bodyPr>
            <a:noAutofit/>
          </a:bodyPr>
          <a:lstStyle/>
          <a:p>
            <a:pPr marL="0" indent="0">
              <a:lnSpc>
                <a:spcPct val="90000"/>
              </a:lnSpc>
              <a:spcBef>
                <a:spcPts val="2500"/>
              </a:spcBef>
              <a:spcAft>
                <a:spcPts val="600"/>
              </a:spcAft>
              <a:buNone/>
            </a:pPr>
            <a:r>
              <a:rPr lang="en-US" sz="1400" b="1" dirty="0"/>
              <a:t>Immediate Shelter For Displaced People</a:t>
            </a:r>
          </a:p>
          <a:p>
            <a:pPr marL="0" lvl="1" indent="0">
              <a:lnSpc>
                <a:spcPct val="90000"/>
              </a:lnSpc>
              <a:spcBef>
                <a:spcPts val="1000"/>
              </a:spcBef>
              <a:spcAft>
                <a:spcPts val="600"/>
              </a:spcAft>
              <a:buNone/>
            </a:pPr>
            <a:r>
              <a:rPr lang="en-US" sz="1400" dirty="0"/>
              <a:t>Emergency bridge housing offers swift shelter solutions for individuals displaced by disasters like wildfires, supporting urgent community needs.</a:t>
            </a:r>
          </a:p>
          <a:p>
            <a:pPr marL="0" indent="0">
              <a:lnSpc>
                <a:spcPct val="90000"/>
              </a:lnSpc>
              <a:spcBef>
                <a:spcPts val="2500"/>
              </a:spcBef>
              <a:spcAft>
                <a:spcPts val="600"/>
              </a:spcAft>
              <a:buNone/>
            </a:pPr>
            <a:r>
              <a:rPr lang="en-US" sz="1400" b="1" dirty="0"/>
              <a:t>Transition to Long-Term Housing</a:t>
            </a:r>
          </a:p>
          <a:p>
            <a:pPr marL="0" lvl="1" indent="0">
              <a:lnSpc>
                <a:spcPct val="90000"/>
              </a:lnSpc>
              <a:spcBef>
                <a:spcPts val="1000"/>
              </a:spcBef>
              <a:spcAft>
                <a:spcPts val="600"/>
              </a:spcAft>
              <a:buNone/>
            </a:pPr>
            <a:r>
              <a:rPr lang="en-US" sz="1400" dirty="0"/>
              <a:t>Once stabilized, these units can serve as permanent homes, adapting to the evolving needs of the community.</a:t>
            </a:r>
          </a:p>
          <a:p>
            <a:pPr marL="0" indent="0">
              <a:lnSpc>
                <a:spcPct val="90000"/>
              </a:lnSpc>
              <a:spcBef>
                <a:spcPts val="2500"/>
              </a:spcBef>
              <a:spcAft>
                <a:spcPts val="600"/>
              </a:spcAft>
              <a:buNone/>
            </a:pPr>
            <a:r>
              <a:rPr lang="en-US" sz="1400" b="1" dirty="0"/>
              <a:t>Portability and Site Flexibility</a:t>
            </a:r>
          </a:p>
          <a:p>
            <a:pPr marL="0" lvl="1" indent="0">
              <a:lnSpc>
                <a:spcPct val="90000"/>
              </a:lnSpc>
              <a:spcBef>
                <a:spcPts val="1000"/>
              </a:spcBef>
              <a:spcAft>
                <a:spcPts val="600"/>
              </a:spcAft>
              <a:buNone/>
            </a:pPr>
            <a:r>
              <a:rPr lang="en-US" sz="1400" dirty="0"/>
              <a:t>Portable design allows housing units to be relocated or permanently installed at various sites, meeting changing demands.</a:t>
            </a:r>
          </a:p>
        </p:txBody>
      </p:sp>
    </p:spTree>
    <p:extLst>
      <p:ext uri="{BB962C8B-B14F-4D97-AF65-F5344CB8AC3E}">
        <p14:creationId xmlns:p14="http://schemas.microsoft.com/office/powerpoint/2010/main" val="9616784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54C7-1C73-904E-EDCE-313B7CBE6CA7}"/>
              </a:ext>
            </a:extLst>
          </p:cNvPr>
          <p:cNvSpPr>
            <a:spLocks noGrp="1"/>
          </p:cNvSpPr>
          <p:nvPr>
            <p:ph type="title"/>
          </p:nvPr>
        </p:nvSpPr>
        <p:spPr/>
        <p:txBody>
          <a:bodyPr>
            <a:normAutofit/>
          </a:bodyPr>
          <a:lstStyle/>
          <a:p>
            <a:r>
              <a:rPr lang="en-US" sz="4700"/>
              <a:t>Emergency Bridge Housing Impact</a:t>
            </a:r>
          </a:p>
        </p:txBody>
      </p:sp>
      <p:graphicFrame>
        <p:nvGraphicFramePr>
          <p:cNvPr id="4" name="Content Placeholder 4">
            <a:extLst>
              <a:ext uri="{FF2B5EF4-FFF2-40B4-BE49-F238E27FC236}">
                <a16:creationId xmlns:a16="http://schemas.microsoft.com/office/drawing/2014/main" id="{73CF23B4-8B9B-4DFF-BE06-335086F2ACD4}"/>
              </a:ext>
            </a:extLst>
          </p:cNvPr>
          <p:cNvGraphicFramePr>
            <a:graphicFrameLocks noGrp="1"/>
          </p:cNvGraphicFramePr>
          <p:nvPr>
            <p:ph idx="1"/>
            <p:extLst>
              <p:ext uri="{D42A27DB-BD31-4B8C-83A1-F6EECF244321}">
                <p14:modId xmlns:p14="http://schemas.microsoft.com/office/powerpoint/2010/main" val="271791873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0424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09A7-339D-611F-50B9-6880504C013C}"/>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Goals of the County-NPC Collaboration</a:t>
            </a:r>
          </a:p>
        </p:txBody>
      </p:sp>
      <p:pic>
        <p:nvPicPr>
          <p:cNvPr id="4" name="Content Placeholder 3" descr="Individual circle or globe on a white background made up of small human silhouette figures. Each figure is a different color one would find in a rainbow. Could also symbolize gay pride.">
            <a:extLst>
              <a:ext uri="{FF2B5EF4-FFF2-40B4-BE49-F238E27FC236}">
                <a16:creationId xmlns:a16="http://schemas.microsoft.com/office/drawing/2014/main" id="{D5645C1E-6BDA-4AD4-9C72-DB6D14034F5E}"/>
              </a:ext>
            </a:extLst>
          </p:cNvPr>
          <p:cNvPicPr>
            <a:picLocks noGrp="1" noChangeAspect="1"/>
          </p:cNvPicPr>
          <p:nvPr>
            <p:ph type="pic" sz="quarter" idx="13"/>
          </p:nvPr>
        </p:nvPicPr>
        <p:blipFill>
          <a:blip r:embed="rId3"/>
          <a:srcRect l="10391" r="10697"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D7C23ADF-AFFF-4FDA-8499-A583BA236AE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630872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600" b="1" dirty="0"/>
              <a:t>Accelerate Recovery</a:t>
            </a:r>
          </a:p>
          <a:p>
            <a:pPr marL="0" lvl="1" indent="0">
              <a:spcBef>
                <a:spcPts val="1000"/>
              </a:spcBef>
              <a:spcAft>
                <a:spcPts val="600"/>
              </a:spcAft>
              <a:buFont typeface="Arial" panose="020B0604020202020204" pitchFamily="34" charset="0"/>
              <a:buNone/>
            </a:pPr>
            <a:r>
              <a:rPr lang="en-US" sz="1600" dirty="0"/>
              <a:t>The collaboration focuses on speeding up recovery processes to help communities return to normal quickly.</a:t>
            </a:r>
          </a:p>
          <a:p>
            <a:pPr marL="0" indent="0">
              <a:spcBef>
                <a:spcPts val="2500"/>
              </a:spcBef>
              <a:spcAft>
                <a:spcPts val="600"/>
              </a:spcAft>
              <a:buFont typeface="Arial" panose="020B0604020202020204" pitchFamily="34" charset="0"/>
              <a:buNone/>
            </a:pPr>
            <a:r>
              <a:rPr lang="en-US" sz="1600" b="1" dirty="0"/>
              <a:t>Safe Housing Solutions</a:t>
            </a:r>
          </a:p>
          <a:p>
            <a:pPr marL="0" lvl="1" indent="0">
              <a:spcBef>
                <a:spcPts val="1000"/>
              </a:spcBef>
              <a:spcAft>
                <a:spcPts val="600"/>
              </a:spcAft>
              <a:buFont typeface="Arial" panose="020B0604020202020204" pitchFamily="34" charset="0"/>
              <a:buNone/>
            </a:pPr>
            <a:r>
              <a:rPr lang="en-US" sz="1600" dirty="0"/>
              <a:t>Providing secure and stable housing is a primary objective to ensure safety for affected residents.</a:t>
            </a:r>
          </a:p>
          <a:p>
            <a:pPr marL="0" indent="0">
              <a:spcBef>
                <a:spcPts val="2500"/>
              </a:spcBef>
              <a:spcAft>
                <a:spcPts val="600"/>
              </a:spcAft>
              <a:buFont typeface="Arial" panose="020B0604020202020204" pitchFamily="34" charset="0"/>
              <a:buNone/>
            </a:pPr>
            <a:r>
              <a:rPr lang="en-US" sz="1600" b="1" dirty="0"/>
              <a:t>Empower Residents</a:t>
            </a:r>
          </a:p>
          <a:p>
            <a:pPr marL="0" lvl="1" indent="0">
              <a:spcBef>
                <a:spcPts val="1000"/>
              </a:spcBef>
              <a:spcAft>
                <a:spcPts val="600"/>
              </a:spcAft>
              <a:buFont typeface="Arial" panose="020B0604020202020204" pitchFamily="34" charset="0"/>
              <a:buNone/>
            </a:pPr>
            <a:r>
              <a:rPr lang="en-US" sz="1600" dirty="0"/>
              <a:t>The partnership and county led initiative empowers residents to actively participate in rebuilding and decision-making processes.</a:t>
            </a:r>
          </a:p>
          <a:p>
            <a:pPr marL="0" indent="0">
              <a:spcBef>
                <a:spcPts val="2500"/>
              </a:spcBef>
              <a:spcAft>
                <a:spcPts val="600"/>
              </a:spcAft>
              <a:buFont typeface="Arial" panose="020B0604020202020204" pitchFamily="34" charset="0"/>
              <a:buNone/>
            </a:pPr>
            <a:r>
              <a:rPr lang="en-US" sz="1600" b="1" dirty="0"/>
              <a:t>Build Community Resilience</a:t>
            </a:r>
          </a:p>
          <a:p>
            <a:pPr marL="0" lvl="1" indent="0">
              <a:spcBef>
                <a:spcPts val="1000"/>
              </a:spcBef>
              <a:spcAft>
                <a:spcPts val="600"/>
              </a:spcAft>
              <a:buFont typeface="Arial" panose="020B0604020202020204" pitchFamily="34" charset="0"/>
              <a:buNone/>
            </a:pPr>
            <a:r>
              <a:rPr lang="en-US" sz="1600" dirty="0"/>
              <a:t>Long-term resilience is built through coordinated efforts to withstand future challenges. Incorporating future community needs of infrastructure to accommodate growth and wildfire resiliency </a:t>
            </a:r>
          </a:p>
        </p:txBody>
      </p:sp>
    </p:spTree>
    <p:extLst>
      <p:ext uri="{BB962C8B-B14F-4D97-AF65-F5344CB8AC3E}">
        <p14:creationId xmlns:p14="http://schemas.microsoft.com/office/powerpoint/2010/main" val="259667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5DEC-F6A9-1825-FE1E-CDF52AEBF6FA}"/>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Community-First Recovery Blueprint: Principles and Priorities</a:t>
            </a:r>
          </a:p>
        </p:txBody>
      </p:sp>
      <p:pic>
        <p:nvPicPr>
          <p:cNvPr id="4" name="Content Placeholder 3" descr="Silhouettes of four men working on scaffolding.">
            <a:extLst>
              <a:ext uri="{FF2B5EF4-FFF2-40B4-BE49-F238E27FC236}">
                <a16:creationId xmlns:a16="http://schemas.microsoft.com/office/drawing/2014/main" id="{09834472-985D-4C0F-8A71-B16659ACCF1A}"/>
              </a:ext>
            </a:extLst>
          </p:cNvPr>
          <p:cNvPicPr>
            <a:picLocks noGrp="1" noChangeAspect="1"/>
          </p:cNvPicPr>
          <p:nvPr>
            <p:ph type="pic" sz="quarter" idx="13"/>
          </p:nvPr>
        </p:nvPicPr>
        <p:blipFill>
          <a:blip r:embed="rId3"/>
          <a:srcRect r="11328" b="-4"/>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1AC5A937-EC43-49AC-A467-633D476C89B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fontScale="92500" lnSpcReduction="20000"/>
          </a:bodyPr>
          <a:lstStyle/>
          <a:p>
            <a:pPr marL="0" indent="0">
              <a:spcBef>
                <a:spcPts val="2500"/>
              </a:spcBef>
              <a:spcAft>
                <a:spcPts val="600"/>
              </a:spcAft>
              <a:buFont typeface="Arial" panose="020B0604020202020204" pitchFamily="34" charset="0"/>
              <a:buNone/>
            </a:pPr>
            <a:r>
              <a:rPr lang="en-US" sz="1600" b="1" dirty="0"/>
              <a:t>Planning for the future while providing housing now</a:t>
            </a:r>
          </a:p>
          <a:p>
            <a:pPr marL="0" lvl="1" indent="0">
              <a:spcBef>
                <a:spcPts val="1000"/>
              </a:spcBef>
              <a:spcAft>
                <a:spcPts val="600"/>
              </a:spcAft>
              <a:buFont typeface="Arial" panose="020B0604020202020204" pitchFamily="34" charset="0"/>
              <a:buNone/>
            </a:pPr>
            <a:r>
              <a:rPr lang="en-US" sz="1600" dirty="0"/>
              <a:t>Recovery efforts focus on inclusive though regarding  local housing short and long term. What can we do now and how we incorporate those needs for future benefits.</a:t>
            </a:r>
          </a:p>
          <a:p>
            <a:pPr marL="0" indent="0">
              <a:spcBef>
                <a:spcPts val="2500"/>
              </a:spcBef>
              <a:spcAft>
                <a:spcPts val="600"/>
              </a:spcAft>
              <a:buFont typeface="Arial" panose="020B0604020202020204" pitchFamily="34" charset="0"/>
              <a:buNone/>
            </a:pPr>
            <a:r>
              <a:rPr lang="en-US" sz="1600" b="1" dirty="0"/>
              <a:t>Safety and Fire-Resistant Rebuilding</a:t>
            </a:r>
          </a:p>
          <a:p>
            <a:pPr marL="0" lvl="1" indent="0">
              <a:spcBef>
                <a:spcPts val="1000"/>
              </a:spcBef>
              <a:spcAft>
                <a:spcPts val="600"/>
              </a:spcAft>
              <a:buFont typeface="Arial" panose="020B0604020202020204" pitchFamily="34" charset="0"/>
              <a:buNone/>
            </a:pPr>
            <a:r>
              <a:rPr lang="en-US" sz="1600" dirty="0"/>
              <a:t>Rebuilding prioritizes safety by implementing fire-resistant construction standards to protect communities. Working with local resiliency offices and bring in necessary infrastructure to support future resiliency needs. </a:t>
            </a:r>
          </a:p>
          <a:p>
            <a:pPr marL="0" indent="0">
              <a:spcBef>
                <a:spcPts val="2500"/>
              </a:spcBef>
              <a:spcAft>
                <a:spcPts val="600"/>
              </a:spcAft>
              <a:buFont typeface="Arial" panose="020B0604020202020204" pitchFamily="34" charset="0"/>
              <a:buNone/>
            </a:pPr>
            <a:r>
              <a:rPr lang="en-US" sz="1600" b="1" dirty="0"/>
              <a:t>Sustainable Development</a:t>
            </a:r>
          </a:p>
          <a:p>
            <a:pPr marL="0" lvl="1" indent="0">
              <a:spcBef>
                <a:spcPts val="1000"/>
              </a:spcBef>
              <a:spcAft>
                <a:spcPts val="600"/>
              </a:spcAft>
              <a:buFont typeface="Arial" panose="020B0604020202020204" pitchFamily="34" charset="0"/>
              <a:buNone/>
            </a:pPr>
            <a:r>
              <a:rPr lang="en-US" sz="1600" dirty="0"/>
              <a:t>Recovery initiatives aim for long-term sustainability balancing environmental, social, and economic needs. Providing pathways at every point that have long term impacts at a generational level. </a:t>
            </a:r>
          </a:p>
          <a:p>
            <a:pPr marL="0" indent="0">
              <a:spcBef>
                <a:spcPts val="2500"/>
              </a:spcBef>
              <a:spcAft>
                <a:spcPts val="600"/>
              </a:spcAft>
              <a:buFont typeface="Arial" panose="020B0604020202020204" pitchFamily="34" charset="0"/>
              <a:buNone/>
            </a:pPr>
            <a:r>
              <a:rPr lang="en-US" sz="1600" b="1" dirty="0"/>
              <a:t>Addressing Social Equity</a:t>
            </a:r>
          </a:p>
          <a:p>
            <a:pPr marL="0" lvl="1" indent="0">
              <a:spcBef>
                <a:spcPts val="1000"/>
              </a:spcBef>
              <a:spcAft>
                <a:spcPts val="600"/>
              </a:spcAft>
              <a:buFont typeface="Arial" panose="020B0604020202020204" pitchFamily="34" charset="0"/>
              <a:buNone/>
            </a:pPr>
            <a:r>
              <a:rPr lang="en-US" sz="1600" dirty="0"/>
              <a:t>Efforts ensure equitable distribution of resources and support to vulnerable community members during recovery timeline. Investment and or redistribution to the community to bolster its self is a long term goal and vision.</a:t>
            </a:r>
          </a:p>
        </p:txBody>
      </p:sp>
    </p:spTree>
    <p:extLst>
      <p:ext uri="{BB962C8B-B14F-4D97-AF65-F5344CB8AC3E}">
        <p14:creationId xmlns:p14="http://schemas.microsoft.com/office/powerpoint/2010/main" val="3097447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TotalTime>
  <Words>2756</Words>
  <Application>Microsoft Office PowerPoint</Application>
  <PresentationFormat>Widescreen</PresentationFormat>
  <Paragraphs>166</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Arial</vt:lpstr>
      <vt:lpstr>Arial Black</vt:lpstr>
      <vt:lpstr>Neue Haas Grotesk Text Pro</vt:lpstr>
      <vt:lpstr>DuneVTI</vt:lpstr>
      <vt:lpstr>Blueprint for Resilient Recovery: Tuolumne County’s Community-First Response to the Chinese Camp CZU Lightning Complex Fire</vt:lpstr>
      <vt:lpstr>Presentation Agenda</vt:lpstr>
      <vt:lpstr>Rationale for Urgent Recovery Efforts</vt:lpstr>
      <vt:lpstr>Establishing the Recovery Framework: Tuolumne County and NPC Partnership</vt:lpstr>
      <vt:lpstr>Emergency Bridge Housing Solutions</vt:lpstr>
      <vt:lpstr>Emergency Bridge Housing Solutions</vt:lpstr>
      <vt:lpstr>Emergency Bridge Housing Impact</vt:lpstr>
      <vt:lpstr>Key Goals of the County-NPC Collaboration</vt:lpstr>
      <vt:lpstr>Community-First Recovery Blueprint: Principles and Priorities</vt:lpstr>
      <vt:lpstr>Rapid Rehousing and Flexible Transitional Housing Solutions</vt:lpstr>
      <vt:lpstr>Fire-Hardened Construction Standards: WUI Compliance, HardiPanel Siding, Fire Sprinkler Systems</vt:lpstr>
      <vt:lpstr>Local Workforce Development: Paid Training and Empowerment for Fire-Affected Residents</vt:lpstr>
      <vt:lpstr>Expanding Community Support: NPC Base Programs in Tuolumne County</vt:lpstr>
      <vt:lpstr>Overview of NPC’s Programs Beyond Fire Recovery</vt:lpstr>
      <vt:lpstr>Veteran Home Improvement, Home Rehabilitation, HUD Housing Counseling</vt:lpstr>
      <vt:lpstr>Support for Seniors, People with Disabilities, Youth, and Equity Access Initiatives</vt:lpstr>
      <vt:lpstr>NPC’s Model and Reinvestment Strategy</vt:lpstr>
      <vt:lpstr>Bringing Services Full Circle</vt:lpstr>
      <vt:lpstr>Ensuring Cost Savings and Economic Stability for Residents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Caleb Armstrong</dc:creator>
  <cp:lastModifiedBy>Caleb Armstrong</cp:lastModifiedBy>
  <cp:revision>1</cp:revision>
  <dcterms:created xsi:type="dcterms:W3CDTF">2025-09-28T18:01:41Z</dcterms:created>
  <dcterms:modified xsi:type="dcterms:W3CDTF">2025-09-29T01:23:09Z</dcterms:modified>
</cp:coreProperties>
</file>